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RQND Pro UltraWide" charset="1" panose="00000500000000000000"/>
      <p:regular r:id="rId17"/>
    </p:embeddedFont>
    <p:embeddedFont>
      <p:font typeface="Telegraf" charset="1" panose="00000500000000000000"/>
      <p:regular r:id="rId18"/>
    </p:embeddedFont>
    <p:embeddedFont>
      <p:font typeface="Telegraf Bold" charset="1" panose="00000800000000000000"/>
      <p:regular r:id="rId19"/>
    </p:embeddedFont>
    <p:embeddedFont>
      <p:font typeface="HK Modular"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https://www.kaggle.com/datasets/thedevastator/hate-speech-and-offensive-language-detection" TargetMode="External" Type="http://schemas.openxmlformats.org/officeDocument/2006/relationships/hyperlink"/><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7.png" Type="http://schemas.openxmlformats.org/officeDocument/2006/relationships/image"/><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5.jpeg" Type="http://schemas.openxmlformats.org/officeDocument/2006/relationships/image"/><Relationship Id="rId8" Target="../media/image26.pn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embeddings/oleObject1.bin" Type="http://schemas.openxmlformats.org/officeDocument/2006/relationships/oleObject"/><Relationship Id="rId11" Target="../media/image32.png" Type="http://schemas.openxmlformats.org/officeDocument/2006/relationships/image"/><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8111064" y="8841464"/>
            <a:ext cx="2065873" cy="416836"/>
            <a:chOff x="0" y="0"/>
            <a:chExt cx="544098" cy="109784"/>
          </a:xfrm>
        </p:grpSpPr>
        <p:sp>
          <p:nvSpPr>
            <p:cNvPr name="Freeform 11" id="11"/>
            <p:cNvSpPr/>
            <p:nvPr/>
          </p:nvSpPr>
          <p:spPr>
            <a:xfrm flipH="false" flipV="false" rot="0">
              <a:off x="0" y="0"/>
              <a:ext cx="544098" cy="109784"/>
            </a:xfrm>
            <a:custGeom>
              <a:avLst/>
              <a:gdLst/>
              <a:ahLst/>
              <a:cxnLst/>
              <a:rect r="r" b="b" t="t" l="l"/>
              <a:pathLst>
                <a:path h="109784" w="544098">
                  <a:moveTo>
                    <a:pt x="54892" y="0"/>
                  </a:moveTo>
                  <a:lnTo>
                    <a:pt x="489206" y="0"/>
                  </a:lnTo>
                  <a:cubicBezTo>
                    <a:pt x="519522" y="0"/>
                    <a:pt x="544098" y="24576"/>
                    <a:pt x="544098" y="54892"/>
                  </a:cubicBezTo>
                  <a:lnTo>
                    <a:pt x="544098" y="54892"/>
                  </a:lnTo>
                  <a:cubicBezTo>
                    <a:pt x="544098" y="69450"/>
                    <a:pt x="538315" y="83412"/>
                    <a:pt x="528021" y="93706"/>
                  </a:cubicBezTo>
                  <a:cubicBezTo>
                    <a:pt x="517726" y="104001"/>
                    <a:pt x="503764" y="109784"/>
                    <a:pt x="489206"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12" id="12"/>
            <p:cNvSpPr txBox="true"/>
            <p:nvPr/>
          </p:nvSpPr>
          <p:spPr>
            <a:xfrm>
              <a:off x="0" y="-38100"/>
              <a:ext cx="544098"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6842464" y="611864"/>
            <a:ext cx="416836" cy="41683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6" id="16"/>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5767710" y="5312666"/>
            <a:ext cx="6254938" cy="3380834"/>
          </a:xfrm>
          <a:custGeom>
            <a:avLst/>
            <a:gdLst/>
            <a:ahLst/>
            <a:cxnLst/>
            <a:rect r="r" b="b" t="t" l="l"/>
            <a:pathLst>
              <a:path h="3380834" w="6254938">
                <a:moveTo>
                  <a:pt x="0" y="0"/>
                </a:moveTo>
                <a:lnTo>
                  <a:pt x="6254938" y="0"/>
                </a:lnTo>
                <a:lnTo>
                  <a:pt x="6254938" y="3380834"/>
                </a:lnTo>
                <a:lnTo>
                  <a:pt x="0" y="3380834"/>
                </a:lnTo>
                <a:lnTo>
                  <a:pt x="0" y="0"/>
                </a:lnTo>
                <a:close/>
              </a:path>
            </a:pathLst>
          </a:custGeom>
          <a:blipFill>
            <a:blip r:embed="rId7"/>
            <a:stretch>
              <a:fillRect l="0" t="0" r="0" b="0"/>
            </a:stretch>
          </a:blipFill>
        </p:spPr>
      </p:sp>
      <p:sp>
        <p:nvSpPr>
          <p:cNvPr name="TextBox 18" id="18"/>
          <p:cNvSpPr txBox="true"/>
          <p:nvPr/>
        </p:nvSpPr>
        <p:spPr>
          <a:xfrm rot="0">
            <a:off x="1887920" y="1846307"/>
            <a:ext cx="15259584" cy="2371359"/>
          </a:xfrm>
          <a:prstGeom prst="rect">
            <a:avLst/>
          </a:prstGeom>
        </p:spPr>
        <p:txBody>
          <a:bodyPr anchor="t" rtlCol="false" tIns="0" lIns="0" bIns="0" rIns="0">
            <a:spAutoFit/>
          </a:bodyPr>
          <a:lstStyle/>
          <a:p>
            <a:pPr algn="ctr">
              <a:lnSpc>
                <a:spcPts val="9499"/>
              </a:lnSpc>
              <a:spcBef>
                <a:spcPct val="0"/>
              </a:spcBef>
            </a:pPr>
            <a:r>
              <a:rPr lang="en-US" sz="6785">
                <a:solidFill>
                  <a:srgbClr val="DEF0FF"/>
                </a:solidFill>
                <a:latin typeface="RQND Pro UltraWide"/>
                <a:ea typeface="RQND Pro UltraWide"/>
                <a:cs typeface="RQND Pro UltraWide"/>
                <a:sym typeface="RQND Pro UltraWide"/>
              </a:rPr>
              <a:t>Hate Speech and Offensive Language Detection</a:t>
            </a:r>
          </a:p>
        </p:txBody>
      </p:sp>
      <p:sp>
        <p:nvSpPr>
          <p:cNvPr name="TextBox 19" id="19"/>
          <p:cNvSpPr txBox="true"/>
          <p:nvPr/>
        </p:nvSpPr>
        <p:spPr>
          <a:xfrm rot="0">
            <a:off x="5921963" y="1351440"/>
            <a:ext cx="6619881" cy="427080"/>
          </a:xfrm>
          <a:prstGeom prst="rect">
            <a:avLst/>
          </a:prstGeom>
        </p:spPr>
        <p:txBody>
          <a:bodyPr anchor="t" rtlCol="false" tIns="0" lIns="0" bIns="0" rIns="0">
            <a:spAutoFit/>
          </a:bodyPr>
          <a:lstStyle/>
          <a:p>
            <a:pPr algn="ctr">
              <a:lnSpc>
                <a:spcPts val="3430"/>
              </a:lnSpc>
              <a:spcBef>
                <a:spcPct val="0"/>
              </a:spcBef>
            </a:pPr>
            <a:r>
              <a:rPr lang="en-US" sz="2450" spc="1428">
                <a:solidFill>
                  <a:srgbClr val="DEF0FF"/>
                </a:solidFill>
                <a:latin typeface="RQND Pro UltraWide"/>
                <a:ea typeface="RQND Pro UltraWide"/>
                <a:cs typeface="RQND Pro UltraWide"/>
                <a:sym typeface="RQND Pro UltraWide"/>
              </a:rPr>
              <a:t>CSE449 </a:t>
            </a:r>
          </a:p>
        </p:txBody>
      </p:sp>
      <p:sp>
        <p:nvSpPr>
          <p:cNvPr name="TextBox 20" id="20"/>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21" id="21"/>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22" id="22"/>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23" id="23"/>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24" id="24"/>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25" id="25"/>
          <p:cNvSpPr txBox="true"/>
          <p:nvPr/>
        </p:nvSpPr>
        <p:spPr>
          <a:xfrm rot="0">
            <a:off x="8233084" y="8886687"/>
            <a:ext cx="1821831" cy="269240"/>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BRAC UNIVERSITY</a:t>
            </a:r>
          </a:p>
        </p:txBody>
      </p:sp>
      <p:sp>
        <p:nvSpPr>
          <p:cNvPr name="TextBox 26" id="26"/>
          <p:cNvSpPr txBox="true"/>
          <p:nvPr/>
        </p:nvSpPr>
        <p:spPr>
          <a:xfrm rot="0">
            <a:off x="2771129" y="4523051"/>
            <a:ext cx="12248100" cy="427080"/>
          </a:xfrm>
          <a:prstGeom prst="rect">
            <a:avLst/>
          </a:prstGeom>
        </p:spPr>
        <p:txBody>
          <a:bodyPr anchor="t" rtlCol="false" tIns="0" lIns="0" bIns="0" rIns="0">
            <a:spAutoFit/>
          </a:bodyPr>
          <a:lstStyle/>
          <a:p>
            <a:pPr algn="ctr">
              <a:lnSpc>
                <a:spcPts val="3430"/>
              </a:lnSpc>
              <a:spcBef>
                <a:spcPct val="0"/>
              </a:spcBef>
            </a:pPr>
            <a:r>
              <a:rPr lang="en-US" sz="2450" spc="1428">
                <a:solidFill>
                  <a:srgbClr val="DEF0FF"/>
                </a:solidFill>
                <a:latin typeface="RQND Pro UltraWide"/>
                <a:ea typeface="RQND Pro UltraWide"/>
                <a:cs typeface="RQND Pro UltraWide"/>
                <a:sym typeface="RQND Pro UltraWide"/>
              </a:rPr>
              <a:t>Raiyanul Islam Siam | 24141261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028700" y="1718946"/>
            <a:ext cx="10380864" cy="2178428"/>
          </a:xfrm>
          <a:prstGeom prst="rect">
            <a:avLst/>
          </a:prstGeom>
        </p:spPr>
        <p:txBody>
          <a:bodyPr anchor="t" rtlCol="false" tIns="0" lIns="0" bIns="0" rIns="0">
            <a:spAutoFit/>
          </a:bodyPr>
          <a:lstStyle/>
          <a:p>
            <a:pPr algn="l">
              <a:lnSpc>
                <a:spcPts val="8136"/>
              </a:lnSpc>
            </a:pPr>
            <a:r>
              <a:rPr lang="en-US" sz="9686">
                <a:solidFill>
                  <a:srgbClr val="DEF0FF"/>
                </a:solidFill>
                <a:latin typeface="RQND Pro UltraWide"/>
                <a:ea typeface="RQND Pro UltraWide"/>
                <a:cs typeface="RQND Pro UltraWide"/>
                <a:sym typeface="RQND Pro UltraWide"/>
              </a:rPr>
              <a:t>future work</a:t>
            </a:r>
          </a:p>
        </p:txBody>
      </p:sp>
      <p:sp>
        <p:nvSpPr>
          <p:cNvPr name="TextBox 15" id="15"/>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16" id="16"/>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17" id="17"/>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18" id="18"/>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19" id="19"/>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grpSp>
        <p:nvGrpSpPr>
          <p:cNvPr name="Group 20" id="20"/>
          <p:cNvGrpSpPr/>
          <p:nvPr/>
        </p:nvGrpSpPr>
        <p:grpSpPr>
          <a:xfrm rot="0">
            <a:off x="1238056" y="4672530"/>
            <a:ext cx="8548934" cy="4585770"/>
            <a:chOff x="0" y="0"/>
            <a:chExt cx="3052674" cy="1637498"/>
          </a:xfrm>
        </p:grpSpPr>
        <p:sp>
          <p:nvSpPr>
            <p:cNvPr name="Freeform 21" id="21"/>
            <p:cNvSpPr/>
            <p:nvPr/>
          </p:nvSpPr>
          <p:spPr>
            <a:xfrm flipH="false" flipV="false" rot="0">
              <a:off x="0" y="0"/>
              <a:ext cx="3052674" cy="1637498"/>
            </a:xfrm>
            <a:custGeom>
              <a:avLst/>
              <a:gdLst/>
              <a:ahLst/>
              <a:cxnLst/>
              <a:rect r="r" b="b" t="t" l="l"/>
              <a:pathLst>
                <a:path h="1637498" w="3052674">
                  <a:moveTo>
                    <a:pt x="2892654" y="0"/>
                  </a:moveTo>
                  <a:lnTo>
                    <a:pt x="160020" y="0"/>
                  </a:lnTo>
                  <a:lnTo>
                    <a:pt x="0" y="160020"/>
                  </a:lnTo>
                  <a:lnTo>
                    <a:pt x="0" y="1477478"/>
                  </a:lnTo>
                  <a:lnTo>
                    <a:pt x="160020" y="1637498"/>
                  </a:lnTo>
                  <a:lnTo>
                    <a:pt x="2892654" y="1637498"/>
                  </a:lnTo>
                  <a:lnTo>
                    <a:pt x="3052674" y="1477478"/>
                  </a:lnTo>
                  <a:lnTo>
                    <a:pt x="3052674" y="160020"/>
                  </a:lnTo>
                  <a:lnTo>
                    <a:pt x="2892654" y="0"/>
                  </a:lnTo>
                  <a:close/>
                </a:path>
              </a:pathLst>
            </a:custGeom>
            <a:solidFill>
              <a:srgbClr val="000000">
                <a:alpha val="0"/>
              </a:srgbClr>
            </a:solidFill>
            <a:ln w="9525" cap="sq">
              <a:solidFill>
                <a:srgbClr val="3B4C7D"/>
              </a:solidFill>
              <a:prstDash val="solid"/>
              <a:miter/>
            </a:ln>
          </p:spPr>
        </p:sp>
        <p:sp>
          <p:nvSpPr>
            <p:cNvPr name="TextBox 22" id="22"/>
            <p:cNvSpPr txBox="true"/>
            <p:nvPr/>
          </p:nvSpPr>
          <p:spPr>
            <a:xfrm>
              <a:off x="63500" y="6350"/>
              <a:ext cx="2925674" cy="1567648"/>
            </a:xfrm>
            <a:prstGeom prst="rect">
              <a:avLst/>
            </a:prstGeom>
          </p:spPr>
          <p:txBody>
            <a:bodyPr anchor="ctr" rtlCol="false" tIns="50800" lIns="50800" bIns="50800" rIns="50800"/>
            <a:lstStyle/>
            <a:p>
              <a:pPr algn="ctr">
                <a:lnSpc>
                  <a:spcPts val="1960"/>
                </a:lnSpc>
              </a:pPr>
            </a:p>
          </p:txBody>
        </p:sp>
      </p:grpSp>
      <p:grpSp>
        <p:nvGrpSpPr>
          <p:cNvPr name="Group 23" id="23"/>
          <p:cNvGrpSpPr/>
          <p:nvPr/>
        </p:nvGrpSpPr>
        <p:grpSpPr>
          <a:xfrm rot="0">
            <a:off x="10149308" y="3984310"/>
            <a:ext cx="5709670" cy="2131080"/>
            <a:chOff x="0" y="0"/>
            <a:chExt cx="2801102" cy="1045485"/>
          </a:xfrm>
        </p:grpSpPr>
        <p:sp>
          <p:nvSpPr>
            <p:cNvPr name="Freeform 24" id="24"/>
            <p:cNvSpPr/>
            <p:nvPr/>
          </p:nvSpPr>
          <p:spPr>
            <a:xfrm flipH="false" flipV="false" rot="0">
              <a:off x="0" y="0"/>
              <a:ext cx="2801102" cy="1045485"/>
            </a:xfrm>
            <a:custGeom>
              <a:avLst/>
              <a:gdLst/>
              <a:ahLst/>
              <a:cxnLst/>
              <a:rect r="r" b="b" t="t" l="l"/>
              <a:pathLst>
                <a:path h="1045485" w="2801102">
                  <a:moveTo>
                    <a:pt x="2562977" y="0"/>
                  </a:moveTo>
                  <a:lnTo>
                    <a:pt x="2801102" y="238125"/>
                  </a:lnTo>
                  <a:lnTo>
                    <a:pt x="2801102" y="807360"/>
                  </a:lnTo>
                  <a:lnTo>
                    <a:pt x="2562977" y="1045485"/>
                  </a:lnTo>
                  <a:lnTo>
                    <a:pt x="238125" y="1045485"/>
                  </a:lnTo>
                  <a:lnTo>
                    <a:pt x="0" y="807360"/>
                  </a:lnTo>
                  <a:lnTo>
                    <a:pt x="0" y="238125"/>
                  </a:lnTo>
                  <a:lnTo>
                    <a:pt x="238125" y="0"/>
                  </a:lnTo>
                  <a:lnTo>
                    <a:pt x="2562977" y="0"/>
                  </a:lnTo>
                  <a:close/>
                </a:path>
              </a:pathLst>
            </a:custGeom>
            <a:blipFill>
              <a:blip r:embed="rId7"/>
              <a:stretch>
                <a:fillRect l="0" t="-24008" r="0" b="-54830"/>
              </a:stretch>
            </a:blipFill>
          </p:spPr>
        </p:sp>
      </p:grpSp>
      <p:sp>
        <p:nvSpPr>
          <p:cNvPr name="TextBox 25" id="25"/>
          <p:cNvSpPr txBox="true"/>
          <p:nvPr/>
        </p:nvSpPr>
        <p:spPr>
          <a:xfrm rot="0">
            <a:off x="1515725" y="5076825"/>
            <a:ext cx="7864866" cy="3650521"/>
          </a:xfrm>
          <a:prstGeom prst="rect">
            <a:avLst/>
          </a:prstGeom>
        </p:spPr>
        <p:txBody>
          <a:bodyPr anchor="t" rtlCol="false" tIns="0" lIns="0" bIns="0" rIns="0">
            <a:spAutoFit/>
          </a:bodyPr>
          <a:lstStyle/>
          <a:p>
            <a:pPr algn="just" marL="404050" indent="-202025" lvl="1">
              <a:lnSpc>
                <a:spcPts val="2620"/>
              </a:lnSpc>
              <a:buFont typeface="Arial"/>
              <a:buChar char="•"/>
            </a:pPr>
            <a:r>
              <a:rPr lang="en-US" sz="1871" spc="-74">
                <a:solidFill>
                  <a:srgbClr val="DEF0FF"/>
                </a:solidFill>
                <a:latin typeface="Telegraf"/>
                <a:ea typeface="Telegraf"/>
                <a:cs typeface="Telegraf"/>
                <a:sym typeface="Telegraf"/>
              </a:rPr>
              <a:t>Transformer Models: Explore BERT,  RoBERTa, or DistilBERT for better cont</a:t>
            </a:r>
            <a:r>
              <a:rPr lang="en-US" sz="1871" spc="-74">
                <a:solidFill>
                  <a:srgbClr val="DEF0FF"/>
                </a:solidFill>
                <a:latin typeface="Telegraf"/>
                <a:ea typeface="Telegraf"/>
                <a:cs typeface="Telegraf"/>
                <a:sym typeface="Telegraf"/>
              </a:rPr>
              <a:t>ext understanding.</a:t>
            </a:r>
          </a:p>
          <a:p>
            <a:pPr algn="just" marL="404050" indent="-202025" lvl="1">
              <a:lnSpc>
                <a:spcPts val="2620"/>
              </a:lnSpc>
              <a:buFont typeface="Arial"/>
              <a:buChar char="•"/>
            </a:pPr>
            <a:r>
              <a:rPr lang="en-US" sz="1871" spc="-74">
                <a:solidFill>
                  <a:srgbClr val="DEF0FF"/>
                </a:solidFill>
                <a:latin typeface="Telegraf"/>
                <a:ea typeface="Telegraf"/>
                <a:cs typeface="Telegraf"/>
                <a:sym typeface="Telegraf"/>
              </a:rPr>
              <a:t>Multilingual Extension: Train on datasets in multiple languages to detect hate speech globally.</a:t>
            </a:r>
          </a:p>
          <a:p>
            <a:pPr algn="just" marL="404050" indent="-202025" lvl="1">
              <a:lnSpc>
                <a:spcPts val="2620"/>
              </a:lnSpc>
              <a:buFont typeface="Arial"/>
              <a:buChar char="•"/>
            </a:pPr>
            <a:r>
              <a:rPr lang="en-US" sz="1871" spc="-74">
                <a:solidFill>
                  <a:srgbClr val="DEF0FF"/>
                </a:solidFill>
                <a:latin typeface="Telegraf"/>
                <a:ea typeface="Telegraf"/>
                <a:cs typeface="Telegraf"/>
                <a:sym typeface="Telegraf"/>
              </a:rPr>
              <a:t>Class Imbalance Handling: Apply SMOTE, class weights, or advanced sampling methods.</a:t>
            </a:r>
          </a:p>
          <a:p>
            <a:pPr algn="just" marL="404050" indent="-202025" lvl="1">
              <a:lnSpc>
                <a:spcPts val="2620"/>
              </a:lnSpc>
              <a:buFont typeface="Arial"/>
              <a:buChar char="•"/>
            </a:pPr>
            <a:r>
              <a:rPr lang="en-US" sz="1871" spc="-74">
                <a:solidFill>
                  <a:srgbClr val="DEF0FF"/>
                </a:solidFill>
                <a:latin typeface="Telegraf"/>
                <a:ea typeface="Telegraf"/>
                <a:cs typeface="Telegraf"/>
                <a:sym typeface="Telegraf"/>
              </a:rPr>
              <a:t>Explainable AI Dashboards: Use SHAP/LIME for real-time interpretability and model transparency.</a:t>
            </a:r>
          </a:p>
          <a:p>
            <a:pPr algn="just" marL="404050" indent="-202025" lvl="1">
              <a:lnSpc>
                <a:spcPts val="2620"/>
              </a:lnSpc>
              <a:buFont typeface="Arial"/>
              <a:buChar char="•"/>
            </a:pPr>
            <a:r>
              <a:rPr lang="en-US" sz="1871" spc="-74">
                <a:solidFill>
                  <a:srgbClr val="DEF0FF"/>
                </a:solidFill>
                <a:latin typeface="Telegraf"/>
                <a:ea typeface="Telegraf"/>
                <a:cs typeface="Telegraf"/>
                <a:sym typeface="Telegraf"/>
              </a:rPr>
              <a:t>Deployment as Web App: Build a lightweight application for automated content moderation on social media.</a:t>
            </a:r>
          </a:p>
          <a:p>
            <a:pPr algn="just">
              <a:lnSpc>
                <a:spcPts val="262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028700" y="2111193"/>
            <a:ext cx="16230600" cy="4714531"/>
            <a:chOff x="0" y="0"/>
            <a:chExt cx="5795662" cy="1683476"/>
          </a:xfrm>
        </p:grpSpPr>
        <p:sp>
          <p:nvSpPr>
            <p:cNvPr name="Freeform 15" id="15"/>
            <p:cNvSpPr/>
            <p:nvPr/>
          </p:nvSpPr>
          <p:spPr>
            <a:xfrm flipH="false" flipV="false" rot="0">
              <a:off x="0" y="0"/>
              <a:ext cx="5795662" cy="1683476"/>
            </a:xfrm>
            <a:custGeom>
              <a:avLst/>
              <a:gdLst/>
              <a:ahLst/>
              <a:cxnLst/>
              <a:rect r="r" b="b" t="t" l="l"/>
              <a:pathLst>
                <a:path h="1683476" w="5795662">
                  <a:moveTo>
                    <a:pt x="5635642" y="0"/>
                  </a:moveTo>
                  <a:lnTo>
                    <a:pt x="160020" y="0"/>
                  </a:lnTo>
                  <a:lnTo>
                    <a:pt x="0" y="160020"/>
                  </a:lnTo>
                  <a:lnTo>
                    <a:pt x="0" y="1523456"/>
                  </a:lnTo>
                  <a:lnTo>
                    <a:pt x="160020" y="1683476"/>
                  </a:lnTo>
                  <a:lnTo>
                    <a:pt x="5635642" y="1683476"/>
                  </a:lnTo>
                  <a:lnTo>
                    <a:pt x="5795662" y="1523456"/>
                  </a:lnTo>
                  <a:lnTo>
                    <a:pt x="5795662" y="160020"/>
                  </a:lnTo>
                  <a:lnTo>
                    <a:pt x="5635642" y="0"/>
                  </a:lnTo>
                  <a:close/>
                </a:path>
              </a:pathLst>
            </a:custGeom>
            <a:solidFill>
              <a:srgbClr val="000000">
                <a:alpha val="0"/>
              </a:srgbClr>
            </a:solidFill>
            <a:ln w="9525" cap="sq">
              <a:solidFill>
                <a:srgbClr val="3B4C7D"/>
              </a:solidFill>
              <a:prstDash val="solid"/>
              <a:miter/>
            </a:ln>
          </p:spPr>
        </p:sp>
        <p:sp>
          <p:nvSpPr>
            <p:cNvPr name="TextBox 16" id="16"/>
            <p:cNvSpPr txBox="true"/>
            <p:nvPr/>
          </p:nvSpPr>
          <p:spPr>
            <a:xfrm>
              <a:off x="63500" y="6350"/>
              <a:ext cx="5668662" cy="1613626"/>
            </a:xfrm>
            <a:prstGeom prst="rect">
              <a:avLst/>
            </a:prstGeom>
          </p:spPr>
          <p:txBody>
            <a:bodyPr anchor="ctr" rtlCol="false" tIns="50800" lIns="50800" bIns="50800" rIns="50800"/>
            <a:lstStyle/>
            <a:p>
              <a:pPr algn="ctr">
                <a:lnSpc>
                  <a:spcPts val="1960"/>
                </a:lnSpc>
              </a:pPr>
            </a:p>
          </p:txBody>
        </p:sp>
      </p:grpSp>
      <p:sp>
        <p:nvSpPr>
          <p:cNvPr name="TextBox 17" id="17"/>
          <p:cNvSpPr txBox="true"/>
          <p:nvPr/>
        </p:nvSpPr>
        <p:spPr>
          <a:xfrm rot="0">
            <a:off x="3009111" y="3253923"/>
            <a:ext cx="11772136" cy="2683830"/>
          </a:xfrm>
          <a:prstGeom prst="rect">
            <a:avLst/>
          </a:prstGeom>
        </p:spPr>
        <p:txBody>
          <a:bodyPr anchor="t" rtlCol="false" tIns="0" lIns="0" bIns="0" rIns="0">
            <a:spAutoFit/>
          </a:bodyPr>
          <a:lstStyle/>
          <a:p>
            <a:pPr algn="ctr">
              <a:lnSpc>
                <a:spcPts val="9648"/>
              </a:lnSpc>
            </a:pPr>
            <a:r>
              <a:rPr lang="en-US" sz="14400">
                <a:solidFill>
                  <a:srgbClr val="DEF0FF"/>
                </a:solidFill>
                <a:latin typeface="RQND Pro UltraWide"/>
                <a:ea typeface="RQND Pro UltraWide"/>
                <a:cs typeface="RQND Pro UltraWide"/>
                <a:sym typeface="RQND Pro UltraWide"/>
              </a:rPr>
              <a:t>Thank You</a:t>
            </a:r>
          </a:p>
        </p:txBody>
      </p:sp>
      <p:sp>
        <p:nvSpPr>
          <p:cNvPr name="TextBox 18" id="18"/>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19" id="19"/>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20" id="20"/>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21" id="21"/>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22" id="22"/>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028700" y="5846590"/>
            <a:ext cx="5849736" cy="3406655"/>
            <a:chOff x="0" y="0"/>
            <a:chExt cx="3341946" cy="1946218"/>
          </a:xfrm>
        </p:grpSpPr>
        <p:sp>
          <p:nvSpPr>
            <p:cNvPr name="Freeform 15" id="15"/>
            <p:cNvSpPr/>
            <p:nvPr/>
          </p:nvSpPr>
          <p:spPr>
            <a:xfrm flipH="false" flipV="false" rot="0">
              <a:off x="0" y="0"/>
              <a:ext cx="3341946" cy="1946218"/>
            </a:xfrm>
            <a:custGeom>
              <a:avLst/>
              <a:gdLst/>
              <a:ahLst/>
              <a:cxnLst/>
              <a:rect r="r" b="b" t="t" l="l"/>
              <a:pathLst>
                <a:path h="1946218" w="3341946">
                  <a:moveTo>
                    <a:pt x="3103821" y="0"/>
                  </a:moveTo>
                  <a:lnTo>
                    <a:pt x="3341946" y="238125"/>
                  </a:lnTo>
                  <a:lnTo>
                    <a:pt x="3341946" y="1708093"/>
                  </a:lnTo>
                  <a:lnTo>
                    <a:pt x="3103821" y="1946218"/>
                  </a:lnTo>
                  <a:lnTo>
                    <a:pt x="238125" y="1946218"/>
                  </a:lnTo>
                  <a:lnTo>
                    <a:pt x="0" y="1708093"/>
                  </a:lnTo>
                  <a:lnTo>
                    <a:pt x="0" y="238125"/>
                  </a:lnTo>
                  <a:lnTo>
                    <a:pt x="238125" y="0"/>
                  </a:lnTo>
                  <a:lnTo>
                    <a:pt x="3103821" y="0"/>
                  </a:lnTo>
                  <a:close/>
                </a:path>
              </a:pathLst>
            </a:custGeom>
            <a:blipFill>
              <a:blip r:embed="rId7"/>
              <a:stretch>
                <a:fillRect l="0" t="-7266" r="0" b="-7266"/>
              </a:stretch>
            </a:blipFill>
          </p:spPr>
        </p:sp>
      </p:grpSp>
      <p:grpSp>
        <p:nvGrpSpPr>
          <p:cNvPr name="Group 16" id="16"/>
          <p:cNvGrpSpPr/>
          <p:nvPr/>
        </p:nvGrpSpPr>
        <p:grpSpPr>
          <a:xfrm rot="0">
            <a:off x="1028700" y="2444989"/>
            <a:ext cx="5849736" cy="3406655"/>
            <a:chOff x="0" y="0"/>
            <a:chExt cx="3341946" cy="1946218"/>
          </a:xfrm>
        </p:grpSpPr>
        <p:sp>
          <p:nvSpPr>
            <p:cNvPr name="Freeform 17" id="17"/>
            <p:cNvSpPr/>
            <p:nvPr/>
          </p:nvSpPr>
          <p:spPr>
            <a:xfrm flipH="false" flipV="false" rot="0">
              <a:off x="0" y="0"/>
              <a:ext cx="3341946" cy="1946218"/>
            </a:xfrm>
            <a:custGeom>
              <a:avLst/>
              <a:gdLst/>
              <a:ahLst/>
              <a:cxnLst/>
              <a:rect r="r" b="b" t="t" l="l"/>
              <a:pathLst>
                <a:path h="1946218" w="3341946">
                  <a:moveTo>
                    <a:pt x="3103821" y="0"/>
                  </a:moveTo>
                  <a:lnTo>
                    <a:pt x="3341946" y="238125"/>
                  </a:lnTo>
                  <a:lnTo>
                    <a:pt x="3341946" y="1708093"/>
                  </a:lnTo>
                  <a:lnTo>
                    <a:pt x="3103821" y="1946218"/>
                  </a:lnTo>
                  <a:lnTo>
                    <a:pt x="238125" y="1946218"/>
                  </a:lnTo>
                  <a:lnTo>
                    <a:pt x="0" y="1708093"/>
                  </a:lnTo>
                  <a:lnTo>
                    <a:pt x="0" y="238125"/>
                  </a:lnTo>
                  <a:lnTo>
                    <a:pt x="238125" y="0"/>
                  </a:lnTo>
                  <a:lnTo>
                    <a:pt x="3103821" y="0"/>
                  </a:lnTo>
                  <a:close/>
                </a:path>
              </a:pathLst>
            </a:custGeom>
            <a:blipFill>
              <a:blip r:embed="rId8"/>
              <a:stretch>
                <a:fillRect l="-8236" t="0" r="-8236" b="0"/>
              </a:stretch>
            </a:blipFill>
          </p:spPr>
        </p:sp>
      </p:grpSp>
      <p:grpSp>
        <p:nvGrpSpPr>
          <p:cNvPr name="Group 18" id="18"/>
          <p:cNvGrpSpPr/>
          <p:nvPr/>
        </p:nvGrpSpPr>
        <p:grpSpPr>
          <a:xfrm rot="0">
            <a:off x="3081776" y="4979853"/>
            <a:ext cx="1743584" cy="174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3259559" y="5157636"/>
            <a:ext cx="1388017" cy="138801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24" id="24"/>
          <p:cNvSpPr/>
          <p:nvPr/>
        </p:nvSpPr>
        <p:spPr>
          <a:xfrm flipH="false" flipV="false" rot="0">
            <a:off x="3638042" y="5536119"/>
            <a:ext cx="631052" cy="631052"/>
          </a:xfrm>
          <a:custGeom>
            <a:avLst/>
            <a:gdLst/>
            <a:ahLst/>
            <a:cxnLst/>
            <a:rect r="r" b="b" t="t" l="l"/>
            <a:pathLst>
              <a:path h="631052" w="631052">
                <a:moveTo>
                  <a:pt x="0" y="0"/>
                </a:moveTo>
                <a:lnTo>
                  <a:pt x="631052" y="0"/>
                </a:lnTo>
                <a:lnTo>
                  <a:pt x="631052" y="631052"/>
                </a:lnTo>
                <a:lnTo>
                  <a:pt x="0" y="6310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5" id="25"/>
          <p:cNvGrpSpPr/>
          <p:nvPr/>
        </p:nvGrpSpPr>
        <p:grpSpPr>
          <a:xfrm rot="0">
            <a:off x="7967106" y="4574136"/>
            <a:ext cx="9292194" cy="4679108"/>
            <a:chOff x="0" y="0"/>
            <a:chExt cx="3318079" cy="1670827"/>
          </a:xfrm>
        </p:grpSpPr>
        <p:sp>
          <p:nvSpPr>
            <p:cNvPr name="Freeform 26" id="26"/>
            <p:cNvSpPr/>
            <p:nvPr/>
          </p:nvSpPr>
          <p:spPr>
            <a:xfrm flipH="false" flipV="false" rot="0">
              <a:off x="0" y="0"/>
              <a:ext cx="3318079" cy="1670827"/>
            </a:xfrm>
            <a:custGeom>
              <a:avLst/>
              <a:gdLst/>
              <a:ahLst/>
              <a:cxnLst/>
              <a:rect r="r" b="b" t="t" l="l"/>
              <a:pathLst>
                <a:path h="1670827" w="3318079">
                  <a:moveTo>
                    <a:pt x="3158059" y="0"/>
                  </a:moveTo>
                  <a:lnTo>
                    <a:pt x="160020" y="0"/>
                  </a:lnTo>
                  <a:lnTo>
                    <a:pt x="0" y="160020"/>
                  </a:lnTo>
                  <a:lnTo>
                    <a:pt x="0" y="1510807"/>
                  </a:lnTo>
                  <a:lnTo>
                    <a:pt x="160020" y="1670827"/>
                  </a:lnTo>
                  <a:lnTo>
                    <a:pt x="3158059" y="1670827"/>
                  </a:lnTo>
                  <a:lnTo>
                    <a:pt x="3318079" y="1510807"/>
                  </a:lnTo>
                  <a:lnTo>
                    <a:pt x="3318079" y="160020"/>
                  </a:lnTo>
                  <a:lnTo>
                    <a:pt x="3158059" y="0"/>
                  </a:lnTo>
                  <a:close/>
                </a:path>
              </a:pathLst>
            </a:custGeom>
            <a:solidFill>
              <a:srgbClr val="000000">
                <a:alpha val="0"/>
              </a:srgbClr>
            </a:solidFill>
            <a:ln w="9525" cap="sq">
              <a:solidFill>
                <a:srgbClr val="3B4C7D"/>
              </a:solidFill>
              <a:prstDash val="solid"/>
              <a:miter/>
            </a:ln>
          </p:spPr>
        </p:sp>
        <p:sp>
          <p:nvSpPr>
            <p:cNvPr name="TextBox 27" id="27"/>
            <p:cNvSpPr txBox="true"/>
            <p:nvPr/>
          </p:nvSpPr>
          <p:spPr>
            <a:xfrm>
              <a:off x="63500" y="6350"/>
              <a:ext cx="3191079" cy="1600977"/>
            </a:xfrm>
            <a:prstGeom prst="rect">
              <a:avLst/>
            </a:prstGeom>
          </p:spPr>
          <p:txBody>
            <a:bodyPr anchor="ctr" rtlCol="false" tIns="50800" lIns="50800" bIns="50800" rIns="50800"/>
            <a:lstStyle/>
            <a:p>
              <a:pPr algn="ctr">
                <a:lnSpc>
                  <a:spcPts val="1960"/>
                </a:lnSpc>
              </a:pPr>
            </a:p>
          </p:txBody>
        </p:sp>
      </p:grpSp>
      <p:sp>
        <p:nvSpPr>
          <p:cNvPr name="TextBox 28" id="28"/>
          <p:cNvSpPr txBox="true"/>
          <p:nvPr/>
        </p:nvSpPr>
        <p:spPr>
          <a:xfrm rot="0">
            <a:off x="9510167" y="2497009"/>
            <a:ext cx="6887888" cy="1943702"/>
          </a:xfrm>
          <a:prstGeom prst="rect">
            <a:avLst/>
          </a:prstGeom>
        </p:spPr>
        <p:txBody>
          <a:bodyPr anchor="t" rtlCol="false" tIns="0" lIns="0" bIns="0" rIns="0">
            <a:spAutoFit/>
          </a:bodyPr>
          <a:lstStyle/>
          <a:p>
            <a:pPr algn="l">
              <a:lnSpc>
                <a:spcPts val="4916"/>
              </a:lnSpc>
            </a:pPr>
            <a:r>
              <a:rPr lang="en-US" sz="5852">
                <a:solidFill>
                  <a:srgbClr val="DEF0FF"/>
                </a:solidFill>
                <a:latin typeface="RQND Pro UltraWide"/>
                <a:ea typeface="RQND Pro UltraWide"/>
                <a:cs typeface="RQND Pro UltraWide"/>
                <a:sym typeface="RQND Pro UltraWide"/>
              </a:rPr>
              <a:t>Motivation &amp; Problem Statement</a:t>
            </a:r>
          </a:p>
        </p:txBody>
      </p:sp>
      <p:sp>
        <p:nvSpPr>
          <p:cNvPr name="TextBox 29" id="29"/>
          <p:cNvSpPr txBox="true"/>
          <p:nvPr/>
        </p:nvSpPr>
        <p:spPr>
          <a:xfrm rot="0">
            <a:off x="7991516" y="5379427"/>
            <a:ext cx="9267784" cy="2342067"/>
          </a:xfrm>
          <a:prstGeom prst="rect">
            <a:avLst/>
          </a:prstGeom>
        </p:spPr>
        <p:txBody>
          <a:bodyPr anchor="t" rtlCol="false" tIns="0" lIns="0" bIns="0" rIns="0">
            <a:spAutoFit/>
          </a:bodyPr>
          <a:lstStyle/>
          <a:p>
            <a:pPr algn="l" marL="669571" indent="-334786" lvl="1">
              <a:lnSpc>
                <a:spcPts val="2605"/>
              </a:lnSpc>
              <a:buFont typeface="Arial"/>
              <a:buChar char="•"/>
            </a:pPr>
            <a:r>
              <a:rPr lang="en-US" sz="3101" spc="-272">
                <a:solidFill>
                  <a:srgbClr val="DEF0FF"/>
                </a:solidFill>
                <a:latin typeface="Telegraf"/>
                <a:ea typeface="Telegraf"/>
                <a:cs typeface="Telegraf"/>
                <a:sym typeface="Telegraf"/>
              </a:rPr>
              <a:t>Growth of harmful content on social media.</a:t>
            </a:r>
          </a:p>
          <a:p>
            <a:pPr algn="l">
              <a:lnSpc>
                <a:spcPts val="2605"/>
              </a:lnSpc>
            </a:pPr>
          </a:p>
          <a:p>
            <a:pPr algn="l" marL="669571" indent="-334786" lvl="1">
              <a:lnSpc>
                <a:spcPts val="2605"/>
              </a:lnSpc>
              <a:buFont typeface="Arial"/>
              <a:buChar char="•"/>
            </a:pPr>
            <a:r>
              <a:rPr lang="en-US" sz="3101" spc="-272">
                <a:solidFill>
                  <a:srgbClr val="DEF0FF"/>
                </a:solidFill>
                <a:latin typeface="Telegraf"/>
                <a:ea typeface="Telegraf"/>
                <a:cs typeface="Telegraf"/>
                <a:sym typeface="Telegraf"/>
              </a:rPr>
              <a:t>Need for automated hate speech detection.</a:t>
            </a:r>
          </a:p>
          <a:p>
            <a:pPr algn="l">
              <a:lnSpc>
                <a:spcPts val="2605"/>
              </a:lnSpc>
            </a:pPr>
          </a:p>
          <a:p>
            <a:pPr algn="l" marL="669571" indent="-334786" lvl="1">
              <a:lnSpc>
                <a:spcPts val="2605"/>
              </a:lnSpc>
              <a:buFont typeface="Arial"/>
              <a:buChar char="•"/>
            </a:pPr>
            <a:r>
              <a:rPr lang="en-US" sz="3101" spc="-272">
                <a:solidFill>
                  <a:srgbClr val="DEF0FF"/>
                </a:solidFill>
                <a:latin typeface="Telegraf"/>
                <a:ea typeface="Telegraf"/>
                <a:cs typeface="Telegraf"/>
                <a:sym typeface="Telegraf"/>
              </a:rPr>
              <a:t>Goal: Build and adapt a machine learning pipeline for this task.</a:t>
            </a:r>
          </a:p>
          <a:p>
            <a:pPr algn="l">
              <a:lnSpc>
                <a:spcPts val="2605"/>
              </a:lnSpc>
            </a:pPr>
          </a:p>
        </p:txBody>
      </p:sp>
      <p:sp>
        <p:nvSpPr>
          <p:cNvPr name="TextBox 30" id="30"/>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31" id="31"/>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32" id="32"/>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33" id="33"/>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34" id="34"/>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677953" y="4550306"/>
            <a:ext cx="5492212" cy="5131436"/>
            <a:chOff x="0" y="0"/>
            <a:chExt cx="2643282" cy="2469648"/>
          </a:xfrm>
        </p:grpSpPr>
        <p:sp>
          <p:nvSpPr>
            <p:cNvPr name="Freeform 15" id="15"/>
            <p:cNvSpPr/>
            <p:nvPr/>
          </p:nvSpPr>
          <p:spPr>
            <a:xfrm flipH="false" flipV="false" rot="0">
              <a:off x="0" y="0"/>
              <a:ext cx="2643282" cy="2469648"/>
            </a:xfrm>
            <a:custGeom>
              <a:avLst/>
              <a:gdLst/>
              <a:ahLst/>
              <a:cxnLst/>
              <a:rect r="r" b="b" t="t" l="l"/>
              <a:pathLst>
                <a:path h="2469648" w="2643282">
                  <a:moveTo>
                    <a:pt x="2483262" y="0"/>
                  </a:moveTo>
                  <a:lnTo>
                    <a:pt x="160020" y="0"/>
                  </a:lnTo>
                  <a:lnTo>
                    <a:pt x="0" y="160020"/>
                  </a:lnTo>
                  <a:lnTo>
                    <a:pt x="0" y="2309628"/>
                  </a:lnTo>
                  <a:lnTo>
                    <a:pt x="160020" y="2469648"/>
                  </a:lnTo>
                  <a:lnTo>
                    <a:pt x="2483262" y="2469648"/>
                  </a:lnTo>
                  <a:lnTo>
                    <a:pt x="2643282" y="2309628"/>
                  </a:lnTo>
                  <a:lnTo>
                    <a:pt x="2643282" y="160020"/>
                  </a:lnTo>
                  <a:lnTo>
                    <a:pt x="2483262" y="0"/>
                  </a:lnTo>
                  <a:close/>
                </a:path>
              </a:pathLst>
            </a:custGeom>
            <a:solidFill>
              <a:srgbClr val="000000">
                <a:alpha val="0"/>
              </a:srgbClr>
            </a:solidFill>
            <a:ln w="9525" cap="sq">
              <a:solidFill>
                <a:srgbClr val="3B4C7D"/>
              </a:solidFill>
              <a:prstDash val="solid"/>
              <a:miter/>
            </a:ln>
          </p:spPr>
        </p:sp>
        <p:sp>
          <p:nvSpPr>
            <p:cNvPr name="TextBox 16" id="16"/>
            <p:cNvSpPr txBox="true"/>
            <p:nvPr/>
          </p:nvSpPr>
          <p:spPr>
            <a:xfrm>
              <a:off x="63500" y="6350"/>
              <a:ext cx="2516282" cy="2399798"/>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5968863" y="7155225"/>
            <a:ext cx="2738871" cy="2558958"/>
            <a:chOff x="0" y="0"/>
            <a:chExt cx="2643282" cy="2469648"/>
          </a:xfrm>
        </p:grpSpPr>
        <p:sp>
          <p:nvSpPr>
            <p:cNvPr name="Freeform 18" id="18"/>
            <p:cNvSpPr/>
            <p:nvPr/>
          </p:nvSpPr>
          <p:spPr>
            <a:xfrm flipH="false" flipV="false" rot="0">
              <a:off x="0" y="0"/>
              <a:ext cx="2643282" cy="2469648"/>
            </a:xfrm>
            <a:custGeom>
              <a:avLst/>
              <a:gdLst/>
              <a:ahLst/>
              <a:cxnLst/>
              <a:rect r="r" b="b" t="t" l="l"/>
              <a:pathLst>
                <a:path h="2469648" w="2643282">
                  <a:moveTo>
                    <a:pt x="2483262" y="0"/>
                  </a:moveTo>
                  <a:lnTo>
                    <a:pt x="160020" y="0"/>
                  </a:lnTo>
                  <a:lnTo>
                    <a:pt x="0" y="160020"/>
                  </a:lnTo>
                  <a:lnTo>
                    <a:pt x="0" y="2309628"/>
                  </a:lnTo>
                  <a:lnTo>
                    <a:pt x="160020" y="2469648"/>
                  </a:lnTo>
                  <a:lnTo>
                    <a:pt x="2483262" y="2469648"/>
                  </a:lnTo>
                  <a:lnTo>
                    <a:pt x="2643282" y="2309628"/>
                  </a:lnTo>
                  <a:lnTo>
                    <a:pt x="2643282" y="160020"/>
                  </a:lnTo>
                  <a:lnTo>
                    <a:pt x="2483262" y="0"/>
                  </a:lnTo>
                  <a:close/>
                </a:path>
              </a:pathLst>
            </a:custGeom>
            <a:solidFill>
              <a:srgbClr val="000000">
                <a:alpha val="0"/>
              </a:srgbClr>
            </a:solidFill>
            <a:ln w="9525" cap="sq">
              <a:solidFill>
                <a:srgbClr val="3B4C7D"/>
              </a:solidFill>
              <a:prstDash val="solid"/>
              <a:miter/>
            </a:ln>
          </p:spPr>
        </p:sp>
        <p:sp>
          <p:nvSpPr>
            <p:cNvPr name="TextBox 19" id="19"/>
            <p:cNvSpPr txBox="true"/>
            <p:nvPr/>
          </p:nvSpPr>
          <p:spPr>
            <a:xfrm>
              <a:off x="63500" y="6350"/>
              <a:ext cx="2516282" cy="2399798"/>
            </a:xfrm>
            <a:prstGeom prst="rect">
              <a:avLst/>
            </a:prstGeom>
          </p:spPr>
          <p:txBody>
            <a:bodyPr anchor="ctr" rtlCol="false" tIns="50800" lIns="50800" bIns="50800" rIns="50800"/>
            <a:lstStyle/>
            <a:p>
              <a:pPr algn="ctr">
                <a:lnSpc>
                  <a:spcPts val="1960"/>
                </a:lnSpc>
              </a:pPr>
            </a:p>
          </p:txBody>
        </p:sp>
      </p:grpSp>
      <p:grpSp>
        <p:nvGrpSpPr>
          <p:cNvPr name="Group 20" id="20"/>
          <p:cNvGrpSpPr/>
          <p:nvPr/>
        </p:nvGrpSpPr>
        <p:grpSpPr>
          <a:xfrm rot="0">
            <a:off x="6247769" y="7410205"/>
            <a:ext cx="2181060" cy="2048998"/>
            <a:chOff x="0" y="0"/>
            <a:chExt cx="3367707" cy="3163795"/>
          </a:xfrm>
        </p:grpSpPr>
        <p:sp>
          <p:nvSpPr>
            <p:cNvPr name="Freeform 21" id="21"/>
            <p:cNvSpPr/>
            <p:nvPr/>
          </p:nvSpPr>
          <p:spPr>
            <a:xfrm flipH="false" flipV="false" rot="0">
              <a:off x="0" y="0"/>
              <a:ext cx="3367707" cy="3163795"/>
            </a:xfrm>
            <a:custGeom>
              <a:avLst/>
              <a:gdLst/>
              <a:ahLst/>
              <a:cxnLst/>
              <a:rect r="r" b="b" t="t" l="l"/>
              <a:pathLst>
                <a:path h="3163795" w="3367707">
                  <a:moveTo>
                    <a:pt x="3129582" y="0"/>
                  </a:moveTo>
                  <a:lnTo>
                    <a:pt x="3367707" y="238125"/>
                  </a:lnTo>
                  <a:lnTo>
                    <a:pt x="3367707" y="2925670"/>
                  </a:lnTo>
                  <a:lnTo>
                    <a:pt x="3129582" y="3163795"/>
                  </a:lnTo>
                  <a:lnTo>
                    <a:pt x="238125" y="3163795"/>
                  </a:lnTo>
                  <a:lnTo>
                    <a:pt x="0" y="2925670"/>
                  </a:lnTo>
                  <a:lnTo>
                    <a:pt x="0" y="238125"/>
                  </a:lnTo>
                  <a:lnTo>
                    <a:pt x="238125" y="0"/>
                  </a:lnTo>
                  <a:lnTo>
                    <a:pt x="3129582" y="0"/>
                  </a:lnTo>
                  <a:close/>
                </a:path>
              </a:pathLst>
            </a:custGeom>
            <a:blipFill>
              <a:blip r:embed="rId7"/>
              <a:stretch>
                <a:fillRect l="-20502" t="0" r="-20502" b="0"/>
              </a:stretch>
            </a:blipFill>
          </p:spPr>
        </p:sp>
      </p:grpSp>
      <p:sp>
        <p:nvSpPr>
          <p:cNvPr name="Freeform 22" id="22"/>
          <p:cNvSpPr/>
          <p:nvPr/>
        </p:nvSpPr>
        <p:spPr>
          <a:xfrm flipH="false" flipV="false" rot="0">
            <a:off x="16550034" y="2342115"/>
            <a:ext cx="709266" cy="709266"/>
          </a:xfrm>
          <a:custGeom>
            <a:avLst/>
            <a:gdLst/>
            <a:ahLst/>
            <a:cxnLst/>
            <a:rect r="r" b="b" t="t" l="l"/>
            <a:pathLst>
              <a:path h="709266" w="709266">
                <a:moveTo>
                  <a:pt x="0" y="0"/>
                </a:moveTo>
                <a:lnTo>
                  <a:pt x="709266" y="0"/>
                </a:lnTo>
                <a:lnTo>
                  <a:pt x="709266" y="709266"/>
                </a:lnTo>
                <a:lnTo>
                  <a:pt x="0" y="7092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8707734" y="4628708"/>
            <a:ext cx="8697679" cy="5053033"/>
            <a:chOff x="0" y="0"/>
            <a:chExt cx="2897831" cy="1683534"/>
          </a:xfrm>
        </p:grpSpPr>
        <p:sp>
          <p:nvSpPr>
            <p:cNvPr name="Freeform 24" id="24"/>
            <p:cNvSpPr/>
            <p:nvPr/>
          </p:nvSpPr>
          <p:spPr>
            <a:xfrm flipH="false" flipV="false" rot="0">
              <a:off x="0" y="0"/>
              <a:ext cx="2897831" cy="1683534"/>
            </a:xfrm>
            <a:custGeom>
              <a:avLst/>
              <a:gdLst/>
              <a:ahLst/>
              <a:cxnLst/>
              <a:rect r="r" b="b" t="t" l="l"/>
              <a:pathLst>
                <a:path h="1683534" w="2897831">
                  <a:moveTo>
                    <a:pt x="2737811" y="0"/>
                  </a:moveTo>
                  <a:lnTo>
                    <a:pt x="160020" y="0"/>
                  </a:lnTo>
                  <a:lnTo>
                    <a:pt x="0" y="160020"/>
                  </a:lnTo>
                  <a:lnTo>
                    <a:pt x="0" y="1523514"/>
                  </a:lnTo>
                  <a:lnTo>
                    <a:pt x="160020" y="1683534"/>
                  </a:lnTo>
                  <a:lnTo>
                    <a:pt x="2737811" y="1683534"/>
                  </a:lnTo>
                  <a:lnTo>
                    <a:pt x="2897831" y="1523514"/>
                  </a:lnTo>
                  <a:lnTo>
                    <a:pt x="2897831" y="160020"/>
                  </a:lnTo>
                  <a:lnTo>
                    <a:pt x="2737811" y="0"/>
                  </a:lnTo>
                  <a:close/>
                </a:path>
              </a:pathLst>
            </a:custGeom>
            <a:solidFill>
              <a:srgbClr val="000000">
                <a:alpha val="0"/>
              </a:srgbClr>
            </a:solidFill>
            <a:ln w="9525" cap="sq">
              <a:solidFill>
                <a:srgbClr val="3B4C7D"/>
              </a:solidFill>
              <a:prstDash val="solid"/>
              <a:miter/>
            </a:ln>
          </p:spPr>
        </p:sp>
        <p:sp>
          <p:nvSpPr>
            <p:cNvPr name="TextBox 25" id="25"/>
            <p:cNvSpPr txBox="true"/>
            <p:nvPr/>
          </p:nvSpPr>
          <p:spPr>
            <a:xfrm>
              <a:off x="63500" y="6350"/>
              <a:ext cx="2770831" cy="1613684"/>
            </a:xfrm>
            <a:prstGeom prst="rect">
              <a:avLst/>
            </a:prstGeom>
          </p:spPr>
          <p:txBody>
            <a:bodyPr anchor="ctr" rtlCol="false" tIns="50800" lIns="50800" bIns="50800" rIns="50800"/>
            <a:lstStyle/>
            <a:p>
              <a:pPr algn="ctr">
                <a:lnSpc>
                  <a:spcPts val="1960"/>
                </a:lnSpc>
              </a:pPr>
            </a:p>
          </p:txBody>
        </p:sp>
      </p:grpSp>
      <p:grpSp>
        <p:nvGrpSpPr>
          <p:cNvPr name="Group 26" id="26"/>
          <p:cNvGrpSpPr/>
          <p:nvPr/>
        </p:nvGrpSpPr>
        <p:grpSpPr>
          <a:xfrm rot="0">
            <a:off x="1237238" y="2744685"/>
            <a:ext cx="4932928" cy="6425750"/>
            <a:chOff x="0" y="0"/>
            <a:chExt cx="3798356" cy="4947830"/>
          </a:xfrm>
        </p:grpSpPr>
        <p:sp>
          <p:nvSpPr>
            <p:cNvPr name="Freeform 27" id="27"/>
            <p:cNvSpPr/>
            <p:nvPr/>
          </p:nvSpPr>
          <p:spPr>
            <a:xfrm flipH="false" flipV="false" rot="0">
              <a:off x="0" y="0"/>
              <a:ext cx="3798357" cy="4947831"/>
            </a:xfrm>
            <a:custGeom>
              <a:avLst/>
              <a:gdLst/>
              <a:ahLst/>
              <a:cxnLst/>
              <a:rect r="r" b="b" t="t" l="l"/>
              <a:pathLst>
                <a:path h="4947831" w="3798357">
                  <a:moveTo>
                    <a:pt x="3560232" y="0"/>
                  </a:moveTo>
                  <a:lnTo>
                    <a:pt x="3798357" y="238125"/>
                  </a:lnTo>
                  <a:lnTo>
                    <a:pt x="3798357" y="4709706"/>
                  </a:lnTo>
                  <a:lnTo>
                    <a:pt x="3560232" y="4947831"/>
                  </a:lnTo>
                  <a:lnTo>
                    <a:pt x="238125" y="4947831"/>
                  </a:lnTo>
                  <a:lnTo>
                    <a:pt x="0" y="4709706"/>
                  </a:lnTo>
                  <a:lnTo>
                    <a:pt x="0" y="238125"/>
                  </a:lnTo>
                  <a:lnTo>
                    <a:pt x="238125" y="0"/>
                  </a:lnTo>
                  <a:lnTo>
                    <a:pt x="3560232" y="0"/>
                  </a:lnTo>
                  <a:close/>
                </a:path>
              </a:pathLst>
            </a:custGeom>
            <a:blipFill>
              <a:blip r:embed="rId10"/>
              <a:stretch>
                <a:fillRect l="-645" t="0" r="-645" b="0"/>
              </a:stretch>
            </a:blipFill>
          </p:spPr>
        </p:sp>
      </p:grpSp>
      <p:sp>
        <p:nvSpPr>
          <p:cNvPr name="TextBox 28" id="28"/>
          <p:cNvSpPr txBox="true"/>
          <p:nvPr/>
        </p:nvSpPr>
        <p:spPr>
          <a:xfrm rot="0">
            <a:off x="9231904" y="2097214"/>
            <a:ext cx="6327080" cy="1721869"/>
          </a:xfrm>
          <a:prstGeom prst="rect">
            <a:avLst/>
          </a:prstGeom>
        </p:spPr>
        <p:txBody>
          <a:bodyPr anchor="t" rtlCol="false" tIns="0" lIns="0" bIns="0" rIns="0">
            <a:spAutoFit/>
          </a:bodyPr>
          <a:lstStyle/>
          <a:p>
            <a:pPr algn="l">
              <a:lnSpc>
                <a:spcPts val="6434"/>
              </a:lnSpc>
            </a:pPr>
            <a:r>
              <a:rPr lang="en-US" sz="7660">
                <a:solidFill>
                  <a:srgbClr val="DEF0FF"/>
                </a:solidFill>
                <a:latin typeface="RQND Pro UltraWide"/>
                <a:ea typeface="RQND Pro UltraWide"/>
                <a:cs typeface="RQND Pro UltraWide"/>
                <a:sym typeface="RQND Pro UltraWide"/>
              </a:rPr>
              <a:t>Dataset Overview</a:t>
            </a:r>
          </a:p>
        </p:txBody>
      </p:sp>
      <p:sp>
        <p:nvSpPr>
          <p:cNvPr name="TextBox 29" id="29"/>
          <p:cNvSpPr txBox="true"/>
          <p:nvPr/>
        </p:nvSpPr>
        <p:spPr>
          <a:xfrm rot="0">
            <a:off x="9405190" y="4857254"/>
            <a:ext cx="7302767" cy="5596960"/>
          </a:xfrm>
          <a:prstGeom prst="rect">
            <a:avLst/>
          </a:prstGeom>
        </p:spPr>
        <p:txBody>
          <a:bodyPr anchor="t" rtlCol="false" tIns="0" lIns="0" bIns="0" rIns="0">
            <a:spAutoFit/>
          </a:bodyPr>
          <a:lstStyle/>
          <a:p>
            <a:pPr algn="l" marL="567068" indent="-283534" lvl="1">
              <a:lnSpc>
                <a:spcPts val="2206"/>
              </a:lnSpc>
              <a:buFont typeface="Arial"/>
              <a:buChar char="•"/>
            </a:pPr>
            <a:r>
              <a:rPr lang="en-US" sz="2626" spc="78">
                <a:solidFill>
                  <a:srgbClr val="DEF0FF"/>
                </a:solidFill>
                <a:latin typeface="Telegraf"/>
                <a:ea typeface="Telegraf"/>
                <a:cs typeface="Telegraf"/>
                <a:sym typeface="Telegraf"/>
              </a:rPr>
              <a:t>Source: Twitter annotated dataset (train.csv).</a:t>
            </a:r>
          </a:p>
          <a:p>
            <a:pPr algn="l">
              <a:lnSpc>
                <a:spcPts val="2206"/>
              </a:lnSpc>
            </a:pPr>
          </a:p>
          <a:p>
            <a:pPr algn="l" marL="567068" indent="-283534" lvl="1">
              <a:lnSpc>
                <a:spcPts val="2206"/>
              </a:lnSpc>
              <a:buFont typeface="Arial"/>
              <a:buChar char="•"/>
            </a:pPr>
            <a:r>
              <a:rPr lang="en-US" sz="2626" spc="78">
                <a:solidFill>
                  <a:srgbClr val="DEF0FF"/>
                </a:solidFill>
                <a:latin typeface="Telegraf"/>
                <a:ea typeface="Telegraf"/>
                <a:cs typeface="Telegraf"/>
                <a:sym typeface="Telegraf"/>
              </a:rPr>
              <a:t>Columns: count, hate_speech_count, offensive_language_count, neither_count, tweet.</a:t>
            </a:r>
          </a:p>
          <a:p>
            <a:pPr algn="l">
              <a:lnSpc>
                <a:spcPts val="2206"/>
              </a:lnSpc>
            </a:pPr>
          </a:p>
          <a:p>
            <a:pPr algn="l" marL="567068" indent="-283534" lvl="1">
              <a:lnSpc>
                <a:spcPts val="2206"/>
              </a:lnSpc>
              <a:buFont typeface="Arial"/>
              <a:buChar char="•"/>
            </a:pPr>
            <a:r>
              <a:rPr lang="en-US" sz="2626" spc="78">
                <a:solidFill>
                  <a:srgbClr val="DEF0FF"/>
                </a:solidFill>
                <a:latin typeface="Telegraf"/>
                <a:ea typeface="Telegraf"/>
                <a:cs typeface="Telegraf"/>
                <a:sym typeface="Telegraf"/>
              </a:rPr>
              <a:t>Size: ~25k tweets (annotated).</a:t>
            </a:r>
          </a:p>
          <a:p>
            <a:pPr algn="l">
              <a:lnSpc>
                <a:spcPts val="2206"/>
              </a:lnSpc>
            </a:pPr>
          </a:p>
          <a:p>
            <a:pPr algn="l" marL="567068" indent="-283534" lvl="1">
              <a:lnSpc>
                <a:spcPts val="2206"/>
              </a:lnSpc>
              <a:buFont typeface="Arial"/>
              <a:buChar char="•"/>
            </a:pPr>
            <a:r>
              <a:rPr lang="en-US" sz="2626" spc="78">
                <a:solidFill>
                  <a:srgbClr val="DEF0FF"/>
                </a:solidFill>
                <a:latin typeface="Telegraf"/>
                <a:ea typeface="Telegraf"/>
                <a:cs typeface="Telegraf"/>
                <a:sym typeface="Telegraf"/>
              </a:rPr>
              <a:t>Challenge: Class imbalance (offensive language dominant).</a:t>
            </a:r>
          </a:p>
          <a:p>
            <a:pPr algn="l">
              <a:lnSpc>
                <a:spcPts val="2206"/>
              </a:lnSpc>
            </a:pPr>
          </a:p>
          <a:p>
            <a:pPr algn="l" marL="567068" indent="-283534" lvl="1">
              <a:lnSpc>
                <a:spcPts val="2206"/>
              </a:lnSpc>
              <a:buFont typeface="Arial"/>
              <a:buChar char="•"/>
            </a:pPr>
            <a:r>
              <a:rPr lang="en-US" sz="2626" spc="78">
                <a:solidFill>
                  <a:srgbClr val="DEF0FF"/>
                </a:solidFill>
                <a:latin typeface="Telegraf"/>
                <a:ea typeface="Telegraf"/>
                <a:cs typeface="Telegraf"/>
                <a:sym typeface="Telegraf"/>
              </a:rPr>
              <a:t>Dataset: </a:t>
            </a:r>
            <a:r>
              <a:rPr lang="en-US" sz="2626" spc="78" u="sng">
                <a:solidFill>
                  <a:srgbClr val="DEF0FF"/>
                </a:solidFill>
                <a:latin typeface="Telegraf"/>
                <a:ea typeface="Telegraf"/>
                <a:cs typeface="Telegraf"/>
                <a:sym typeface="Telegraf"/>
                <a:hlinkClick r:id="rId11" tooltip="https://www.kaggle.com/datasets/thedevastator/hate-speech-and-offensive-language-detection"/>
              </a:rPr>
              <a:t>https://www.kaggle.com/datasets/thedevastator/hate-speech-and-offensive-language-detection</a:t>
            </a:r>
          </a:p>
          <a:p>
            <a:pPr algn="l">
              <a:lnSpc>
                <a:spcPts val="2206"/>
              </a:lnSpc>
            </a:pPr>
          </a:p>
          <a:p>
            <a:pPr algn="l">
              <a:lnSpc>
                <a:spcPts val="2206"/>
              </a:lnSpc>
            </a:pPr>
          </a:p>
          <a:p>
            <a:pPr algn="l">
              <a:lnSpc>
                <a:spcPts val="2206"/>
              </a:lnSpc>
            </a:pPr>
          </a:p>
          <a:p>
            <a:pPr algn="l">
              <a:lnSpc>
                <a:spcPts val="2206"/>
              </a:lnSpc>
            </a:pPr>
          </a:p>
        </p:txBody>
      </p:sp>
      <p:sp>
        <p:nvSpPr>
          <p:cNvPr name="TextBox 30" id="30"/>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31" id="31"/>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32" id="32"/>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33" id="33"/>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34" id="34"/>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365975" y="4664554"/>
            <a:ext cx="5667224" cy="3884467"/>
            <a:chOff x="0" y="0"/>
            <a:chExt cx="1810563" cy="1241008"/>
          </a:xfrm>
        </p:grpSpPr>
        <p:sp>
          <p:nvSpPr>
            <p:cNvPr name="Freeform 15" id="15"/>
            <p:cNvSpPr/>
            <p:nvPr/>
          </p:nvSpPr>
          <p:spPr>
            <a:xfrm flipH="false" flipV="false" rot="0">
              <a:off x="0" y="0"/>
              <a:ext cx="1810563" cy="1241008"/>
            </a:xfrm>
            <a:custGeom>
              <a:avLst/>
              <a:gdLst/>
              <a:ahLst/>
              <a:cxnLst/>
              <a:rect r="r" b="b" t="t" l="l"/>
              <a:pathLst>
                <a:path h="1241008" w="1810563">
                  <a:moveTo>
                    <a:pt x="1650543" y="0"/>
                  </a:moveTo>
                  <a:lnTo>
                    <a:pt x="160020" y="0"/>
                  </a:lnTo>
                  <a:lnTo>
                    <a:pt x="0" y="160020"/>
                  </a:lnTo>
                  <a:lnTo>
                    <a:pt x="0" y="1080988"/>
                  </a:lnTo>
                  <a:lnTo>
                    <a:pt x="160020" y="1241008"/>
                  </a:lnTo>
                  <a:lnTo>
                    <a:pt x="1650543" y="1241008"/>
                  </a:lnTo>
                  <a:lnTo>
                    <a:pt x="1810563" y="1080988"/>
                  </a:lnTo>
                  <a:lnTo>
                    <a:pt x="1810563" y="160020"/>
                  </a:lnTo>
                  <a:lnTo>
                    <a:pt x="1650543" y="0"/>
                  </a:lnTo>
                  <a:close/>
                </a:path>
              </a:pathLst>
            </a:custGeom>
            <a:solidFill>
              <a:srgbClr val="000000">
                <a:alpha val="0"/>
              </a:srgbClr>
            </a:solidFill>
            <a:ln w="9525" cap="sq">
              <a:solidFill>
                <a:srgbClr val="3B4C7D"/>
              </a:solidFill>
              <a:prstDash val="solid"/>
              <a:miter/>
            </a:ln>
          </p:spPr>
        </p:sp>
        <p:sp>
          <p:nvSpPr>
            <p:cNvPr name="TextBox 16" id="16"/>
            <p:cNvSpPr txBox="true"/>
            <p:nvPr/>
          </p:nvSpPr>
          <p:spPr>
            <a:xfrm>
              <a:off x="63500" y="6350"/>
              <a:ext cx="1683563" cy="1171158"/>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6602831" y="4666765"/>
            <a:ext cx="5667224" cy="3884467"/>
            <a:chOff x="0" y="0"/>
            <a:chExt cx="1810563" cy="1241008"/>
          </a:xfrm>
        </p:grpSpPr>
        <p:sp>
          <p:nvSpPr>
            <p:cNvPr name="Freeform 18" id="18"/>
            <p:cNvSpPr/>
            <p:nvPr/>
          </p:nvSpPr>
          <p:spPr>
            <a:xfrm flipH="false" flipV="false" rot="0">
              <a:off x="0" y="0"/>
              <a:ext cx="1810563" cy="1241008"/>
            </a:xfrm>
            <a:custGeom>
              <a:avLst/>
              <a:gdLst/>
              <a:ahLst/>
              <a:cxnLst/>
              <a:rect r="r" b="b" t="t" l="l"/>
              <a:pathLst>
                <a:path h="1241008" w="1810563">
                  <a:moveTo>
                    <a:pt x="1650543" y="0"/>
                  </a:moveTo>
                  <a:lnTo>
                    <a:pt x="160020" y="0"/>
                  </a:lnTo>
                  <a:lnTo>
                    <a:pt x="0" y="160020"/>
                  </a:lnTo>
                  <a:lnTo>
                    <a:pt x="0" y="1080988"/>
                  </a:lnTo>
                  <a:lnTo>
                    <a:pt x="160020" y="1241008"/>
                  </a:lnTo>
                  <a:lnTo>
                    <a:pt x="1650543" y="1241008"/>
                  </a:lnTo>
                  <a:lnTo>
                    <a:pt x="1810563" y="1080988"/>
                  </a:lnTo>
                  <a:lnTo>
                    <a:pt x="1810563" y="160020"/>
                  </a:lnTo>
                  <a:lnTo>
                    <a:pt x="1650543" y="0"/>
                  </a:lnTo>
                  <a:close/>
                </a:path>
              </a:pathLst>
            </a:custGeom>
            <a:solidFill>
              <a:srgbClr val="000000">
                <a:alpha val="0"/>
              </a:srgbClr>
            </a:solidFill>
            <a:ln w="9525" cap="sq">
              <a:solidFill>
                <a:srgbClr val="3B4C7D"/>
              </a:solidFill>
              <a:prstDash val="solid"/>
              <a:miter/>
            </a:ln>
          </p:spPr>
        </p:sp>
        <p:sp>
          <p:nvSpPr>
            <p:cNvPr name="TextBox 19" id="19"/>
            <p:cNvSpPr txBox="true"/>
            <p:nvPr/>
          </p:nvSpPr>
          <p:spPr>
            <a:xfrm>
              <a:off x="63500" y="6350"/>
              <a:ext cx="1683563" cy="1171158"/>
            </a:xfrm>
            <a:prstGeom prst="rect">
              <a:avLst/>
            </a:prstGeom>
          </p:spPr>
          <p:txBody>
            <a:bodyPr anchor="ctr" rtlCol="false" tIns="50800" lIns="50800" bIns="50800" rIns="50800"/>
            <a:lstStyle/>
            <a:p>
              <a:pPr algn="ctr">
                <a:lnSpc>
                  <a:spcPts val="1960"/>
                </a:lnSpc>
              </a:pPr>
            </a:p>
          </p:txBody>
        </p:sp>
      </p:grpSp>
      <p:grpSp>
        <p:nvGrpSpPr>
          <p:cNvPr name="Group 20" id="20"/>
          <p:cNvGrpSpPr/>
          <p:nvPr/>
        </p:nvGrpSpPr>
        <p:grpSpPr>
          <a:xfrm rot="0">
            <a:off x="12839687" y="4666765"/>
            <a:ext cx="5667224" cy="3884467"/>
            <a:chOff x="0" y="0"/>
            <a:chExt cx="1810563" cy="1241008"/>
          </a:xfrm>
        </p:grpSpPr>
        <p:sp>
          <p:nvSpPr>
            <p:cNvPr name="Freeform 21" id="21"/>
            <p:cNvSpPr/>
            <p:nvPr/>
          </p:nvSpPr>
          <p:spPr>
            <a:xfrm flipH="false" flipV="false" rot="0">
              <a:off x="0" y="0"/>
              <a:ext cx="1810563" cy="1241008"/>
            </a:xfrm>
            <a:custGeom>
              <a:avLst/>
              <a:gdLst/>
              <a:ahLst/>
              <a:cxnLst/>
              <a:rect r="r" b="b" t="t" l="l"/>
              <a:pathLst>
                <a:path h="1241008" w="1810563">
                  <a:moveTo>
                    <a:pt x="1650543" y="0"/>
                  </a:moveTo>
                  <a:lnTo>
                    <a:pt x="160020" y="0"/>
                  </a:lnTo>
                  <a:lnTo>
                    <a:pt x="0" y="160020"/>
                  </a:lnTo>
                  <a:lnTo>
                    <a:pt x="0" y="1080988"/>
                  </a:lnTo>
                  <a:lnTo>
                    <a:pt x="160020" y="1241008"/>
                  </a:lnTo>
                  <a:lnTo>
                    <a:pt x="1650543" y="1241008"/>
                  </a:lnTo>
                  <a:lnTo>
                    <a:pt x="1810563" y="1080988"/>
                  </a:lnTo>
                  <a:lnTo>
                    <a:pt x="1810563" y="160020"/>
                  </a:lnTo>
                  <a:lnTo>
                    <a:pt x="1650543" y="0"/>
                  </a:lnTo>
                  <a:close/>
                </a:path>
              </a:pathLst>
            </a:custGeom>
            <a:solidFill>
              <a:srgbClr val="000000">
                <a:alpha val="0"/>
              </a:srgbClr>
            </a:solidFill>
            <a:ln w="9525" cap="sq">
              <a:solidFill>
                <a:srgbClr val="3B4C7D"/>
              </a:solidFill>
              <a:prstDash val="solid"/>
              <a:miter/>
            </a:ln>
          </p:spPr>
        </p:sp>
        <p:sp>
          <p:nvSpPr>
            <p:cNvPr name="TextBox 22" id="22"/>
            <p:cNvSpPr txBox="true"/>
            <p:nvPr/>
          </p:nvSpPr>
          <p:spPr>
            <a:xfrm>
              <a:off x="63500" y="6350"/>
              <a:ext cx="1683563" cy="1171158"/>
            </a:xfrm>
            <a:prstGeom prst="rect">
              <a:avLst/>
            </a:prstGeom>
          </p:spPr>
          <p:txBody>
            <a:bodyPr anchor="ctr" rtlCol="false" tIns="50800" lIns="50800" bIns="50800" rIns="50800"/>
            <a:lstStyle/>
            <a:p>
              <a:pPr algn="ctr">
                <a:lnSpc>
                  <a:spcPts val="1960"/>
                </a:lnSpc>
              </a:pPr>
            </a:p>
          </p:txBody>
        </p:sp>
      </p:grpSp>
      <p:grpSp>
        <p:nvGrpSpPr>
          <p:cNvPr name="Group 23" id="23"/>
          <p:cNvGrpSpPr/>
          <p:nvPr/>
        </p:nvGrpSpPr>
        <p:grpSpPr>
          <a:xfrm rot="0">
            <a:off x="1140261" y="4671143"/>
            <a:ext cx="4117332" cy="3458776"/>
            <a:chOff x="0" y="0"/>
            <a:chExt cx="2035004" cy="1709510"/>
          </a:xfrm>
        </p:grpSpPr>
        <p:sp>
          <p:nvSpPr>
            <p:cNvPr name="Freeform 24" id="24"/>
            <p:cNvSpPr/>
            <p:nvPr/>
          </p:nvSpPr>
          <p:spPr>
            <a:xfrm flipH="false" flipV="false" rot="0">
              <a:off x="0" y="0"/>
              <a:ext cx="2035004" cy="1709511"/>
            </a:xfrm>
            <a:custGeom>
              <a:avLst/>
              <a:gdLst/>
              <a:ahLst/>
              <a:cxnLst/>
              <a:rect r="r" b="b" t="t" l="l"/>
              <a:pathLst>
                <a:path h="1709511" w="2035004">
                  <a:moveTo>
                    <a:pt x="1796879" y="0"/>
                  </a:moveTo>
                  <a:lnTo>
                    <a:pt x="2035004" y="238125"/>
                  </a:lnTo>
                  <a:lnTo>
                    <a:pt x="2035004" y="1471385"/>
                  </a:lnTo>
                  <a:lnTo>
                    <a:pt x="1796879" y="1709511"/>
                  </a:lnTo>
                  <a:lnTo>
                    <a:pt x="238125" y="1709511"/>
                  </a:lnTo>
                  <a:lnTo>
                    <a:pt x="0" y="1471385"/>
                  </a:lnTo>
                  <a:lnTo>
                    <a:pt x="0" y="238125"/>
                  </a:lnTo>
                  <a:lnTo>
                    <a:pt x="238125" y="0"/>
                  </a:lnTo>
                  <a:lnTo>
                    <a:pt x="1796879" y="0"/>
                  </a:lnTo>
                  <a:close/>
                </a:path>
              </a:pathLst>
            </a:custGeom>
            <a:blipFill>
              <a:blip r:embed="rId7"/>
              <a:stretch>
                <a:fillRect l="0" t="-1484" r="0" b="-1484"/>
              </a:stretch>
            </a:blipFill>
          </p:spPr>
        </p:sp>
      </p:grpSp>
      <p:grpSp>
        <p:nvGrpSpPr>
          <p:cNvPr name="Group 25" id="25"/>
          <p:cNvGrpSpPr/>
          <p:nvPr/>
        </p:nvGrpSpPr>
        <p:grpSpPr>
          <a:xfrm rot="0">
            <a:off x="6904223" y="4869046"/>
            <a:ext cx="4864294" cy="3259213"/>
            <a:chOff x="0" y="0"/>
            <a:chExt cx="2140240" cy="1434021"/>
          </a:xfrm>
        </p:grpSpPr>
        <p:sp>
          <p:nvSpPr>
            <p:cNvPr name="Freeform 26" id="26"/>
            <p:cNvSpPr/>
            <p:nvPr/>
          </p:nvSpPr>
          <p:spPr>
            <a:xfrm flipH="false" flipV="false" rot="0">
              <a:off x="0" y="0"/>
              <a:ext cx="2140240" cy="1434021"/>
            </a:xfrm>
            <a:custGeom>
              <a:avLst/>
              <a:gdLst/>
              <a:ahLst/>
              <a:cxnLst/>
              <a:rect r="r" b="b" t="t" l="l"/>
              <a:pathLst>
                <a:path h="1434021" w="2140240">
                  <a:moveTo>
                    <a:pt x="1902115" y="0"/>
                  </a:moveTo>
                  <a:lnTo>
                    <a:pt x="2140240" y="238125"/>
                  </a:lnTo>
                  <a:lnTo>
                    <a:pt x="2140240" y="1195896"/>
                  </a:lnTo>
                  <a:lnTo>
                    <a:pt x="1902115" y="1434021"/>
                  </a:lnTo>
                  <a:lnTo>
                    <a:pt x="238125" y="1434021"/>
                  </a:lnTo>
                  <a:lnTo>
                    <a:pt x="0" y="1195896"/>
                  </a:lnTo>
                  <a:lnTo>
                    <a:pt x="0" y="238125"/>
                  </a:lnTo>
                  <a:lnTo>
                    <a:pt x="238125" y="0"/>
                  </a:lnTo>
                  <a:lnTo>
                    <a:pt x="1902115" y="0"/>
                  </a:lnTo>
                  <a:close/>
                </a:path>
              </a:pathLst>
            </a:custGeom>
            <a:blipFill>
              <a:blip r:embed="rId8"/>
              <a:stretch>
                <a:fillRect l="-2610" t="0" r="-2610" b="0"/>
              </a:stretch>
            </a:blipFill>
          </p:spPr>
        </p:sp>
      </p:grpSp>
      <p:grpSp>
        <p:nvGrpSpPr>
          <p:cNvPr name="Group 27" id="27"/>
          <p:cNvGrpSpPr/>
          <p:nvPr/>
        </p:nvGrpSpPr>
        <p:grpSpPr>
          <a:xfrm rot="0">
            <a:off x="13569181" y="4762369"/>
            <a:ext cx="4355596" cy="3301756"/>
            <a:chOff x="0" y="0"/>
            <a:chExt cx="2226310" cy="1687653"/>
          </a:xfrm>
        </p:grpSpPr>
        <p:sp>
          <p:nvSpPr>
            <p:cNvPr name="Freeform 28" id="28"/>
            <p:cNvSpPr/>
            <p:nvPr/>
          </p:nvSpPr>
          <p:spPr>
            <a:xfrm flipH="false" flipV="false" rot="0">
              <a:off x="0" y="0"/>
              <a:ext cx="2226310" cy="1687653"/>
            </a:xfrm>
            <a:custGeom>
              <a:avLst/>
              <a:gdLst/>
              <a:ahLst/>
              <a:cxnLst/>
              <a:rect r="r" b="b" t="t" l="l"/>
              <a:pathLst>
                <a:path h="1687653" w="2226310">
                  <a:moveTo>
                    <a:pt x="1988185" y="0"/>
                  </a:moveTo>
                  <a:lnTo>
                    <a:pt x="2226310" y="238125"/>
                  </a:lnTo>
                  <a:lnTo>
                    <a:pt x="2226310" y="1449528"/>
                  </a:lnTo>
                  <a:lnTo>
                    <a:pt x="1988185" y="1687653"/>
                  </a:lnTo>
                  <a:lnTo>
                    <a:pt x="238125" y="1687653"/>
                  </a:lnTo>
                  <a:lnTo>
                    <a:pt x="0" y="1449528"/>
                  </a:lnTo>
                  <a:lnTo>
                    <a:pt x="0" y="238125"/>
                  </a:lnTo>
                  <a:lnTo>
                    <a:pt x="238125" y="0"/>
                  </a:lnTo>
                  <a:lnTo>
                    <a:pt x="1988185" y="0"/>
                  </a:lnTo>
                  <a:close/>
                </a:path>
              </a:pathLst>
            </a:custGeom>
            <a:blipFill>
              <a:blip r:embed="rId9"/>
              <a:stretch>
                <a:fillRect l="0" t="-952" r="0" b="-952"/>
              </a:stretch>
            </a:blipFill>
          </p:spPr>
        </p:sp>
      </p:grpSp>
      <p:grpSp>
        <p:nvGrpSpPr>
          <p:cNvPr name="Group 29" id="29"/>
          <p:cNvGrpSpPr/>
          <p:nvPr/>
        </p:nvGrpSpPr>
        <p:grpSpPr>
          <a:xfrm rot="0">
            <a:off x="13721875" y="1364087"/>
            <a:ext cx="3896928" cy="2055864"/>
            <a:chOff x="0" y="0"/>
            <a:chExt cx="2226310" cy="1174512"/>
          </a:xfrm>
        </p:grpSpPr>
        <p:sp>
          <p:nvSpPr>
            <p:cNvPr name="Freeform 30" id="30"/>
            <p:cNvSpPr/>
            <p:nvPr/>
          </p:nvSpPr>
          <p:spPr>
            <a:xfrm flipH="false" flipV="false" rot="0">
              <a:off x="0" y="0"/>
              <a:ext cx="2226310" cy="1174513"/>
            </a:xfrm>
            <a:custGeom>
              <a:avLst/>
              <a:gdLst/>
              <a:ahLst/>
              <a:cxnLst/>
              <a:rect r="r" b="b" t="t" l="l"/>
              <a:pathLst>
                <a:path h="1174513" w="2226310">
                  <a:moveTo>
                    <a:pt x="1988185" y="0"/>
                  </a:moveTo>
                  <a:lnTo>
                    <a:pt x="2226310" y="238125"/>
                  </a:lnTo>
                  <a:lnTo>
                    <a:pt x="2226310" y="936388"/>
                  </a:lnTo>
                  <a:lnTo>
                    <a:pt x="1988185" y="1174513"/>
                  </a:lnTo>
                  <a:lnTo>
                    <a:pt x="238125" y="1174513"/>
                  </a:lnTo>
                  <a:lnTo>
                    <a:pt x="0" y="936388"/>
                  </a:lnTo>
                  <a:lnTo>
                    <a:pt x="0" y="238125"/>
                  </a:lnTo>
                  <a:lnTo>
                    <a:pt x="238125" y="0"/>
                  </a:lnTo>
                  <a:lnTo>
                    <a:pt x="1988185" y="0"/>
                  </a:lnTo>
                  <a:close/>
                </a:path>
              </a:pathLst>
            </a:custGeom>
            <a:blipFill>
              <a:blip r:embed="rId10"/>
              <a:stretch>
                <a:fillRect l="0" t="-13144" r="0" b="-13144"/>
              </a:stretch>
            </a:blipFill>
          </p:spPr>
        </p:sp>
      </p:grpSp>
      <p:sp>
        <p:nvSpPr>
          <p:cNvPr name="Freeform 31" id="31"/>
          <p:cNvSpPr/>
          <p:nvPr/>
        </p:nvSpPr>
        <p:spPr>
          <a:xfrm flipH="false" flipV="false" rot="0">
            <a:off x="11831225" y="2007874"/>
            <a:ext cx="768290" cy="768290"/>
          </a:xfrm>
          <a:custGeom>
            <a:avLst/>
            <a:gdLst/>
            <a:ahLst/>
            <a:cxnLst/>
            <a:rect r="r" b="b" t="t" l="l"/>
            <a:pathLst>
              <a:path h="768290" w="768290">
                <a:moveTo>
                  <a:pt x="0" y="0"/>
                </a:moveTo>
                <a:lnTo>
                  <a:pt x="768290" y="0"/>
                </a:lnTo>
                <a:lnTo>
                  <a:pt x="768290" y="768290"/>
                </a:lnTo>
                <a:lnTo>
                  <a:pt x="0" y="7682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2" id="32"/>
          <p:cNvSpPr txBox="true"/>
          <p:nvPr/>
        </p:nvSpPr>
        <p:spPr>
          <a:xfrm rot="0">
            <a:off x="1028700" y="2002361"/>
            <a:ext cx="9457333" cy="1823993"/>
          </a:xfrm>
          <a:prstGeom prst="rect">
            <a:avLst/>
          </a:prstGeom>
        </p:spPr>
        <p:txBody>
          <a:bodyPr anchor="t" rtlCol="false" tIns="0" lIns="0" bIns="0" rIns="0">
            <a:spAutoFit/>
          </a:bodyPr>
          <a:lstStyle/>
          <a:p>
            <a:pPr algn="l">
              <a:lnSpc>
                <a:spcPts val="6828"/>
              </a:lnSpc>
            </a:pPr>
            <a:r>
              <a:rPr lang="en-US" sz="8129">
                <a:solidFill>
                  <a:srgbClr val="DEF0FF"/>
                </a:solidFill>
                <a:latin typeface="RQND Pro UltraWide"/>
                <a:ea typeface="RQND Pro UltraWide"/>
                <a:cs typeface="RQND Pro UltraWide"/>
                <a:sym typeface="RQND Pro UltraWide"/>
              </a:rPr>
              <a:t>Exploratory Data analysis</a:t>
            </a:r>
          </a:p>
        </p:txBody>
      </p:sp>
      <p:sp>
        <p:nvSpPr>
          <p:cNvPr name="TextBox 33" id="33"/>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34" id="34"/>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35" id="35"/>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36" id="36"/>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37" id="37"/>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38" id="38"/>
          <p:cNvSpPr txBox="true"/>
          <p:nvPr/>
        </p:nvSpPr>
        <p:spPr>
          <a:xfrm rot="0">
            <a:off x="1251123" y="8582736"/>
            <a:ext cx="3896928" cy="853440"/>
          </a:xfrm>
          <a:prstGeom prst="rect">
            <a:avLst/>
          </a:prstGeom>
        </p:spPr>
        <p:txBody>
          <a:bodyPr anchor="t" rtlCol="false" tIns="0" lIns="0" bIns="0" rIns="0">
            <a:spAutoFit/>
          </a:bodyPr>
          <a:lstStyle/>
          <a:p>
            <a:pPr algn="ctr">
              <a:lnSpc>
                <a:spcPts val="3359"/>
              </a:lnSpc>
              <a:spcBef>
                <a:spcPct val="0"/>
              </a:spcBef>
            </a:pPr>
            <a:r>
              <a:rPr lang="en-US" b="true" sz="2400" spc="-96">
                <a:solidFill>
                  <a:srgbClr val="DEF0FF"/>
                </a:solidFill>
                <a:latin typeface="Telegraf Bold"/>
                <a:ea typeface="Telegraf Bold"/>
                <a:cs typeface="Telegraf Bold"/>
                <a:sym typeface="Telegraf Bold"/>
              </a:rPr>
              <a:t>Confusion Matrix of Annotation Count</a:t>
            </a:r>
          </a:p>
        </p:txBody>
      </p:sp>
      <p:sp>
        <p:nvSpPr>
          <p:cNvPr name="TextBox 39" id="39"/>
          <p:cNvSpPr txBox="true"/>
          <p:nvPr/>
        </p:nvSpPr>
        <p:spPr>
          <a:xfrm rot="0">
            <a:off x="7630381" y="8582736"/>
            <a:ext cx="3896928" cy="853440"/>
          </a:xfrm>
          <a:prstGeom prst="rect">
            <a:avLst/>
          </a:prstGeom>
        </p:spPr>
        <p:txBody>
          <a:bodyPr anchor="t" rtlCol="false" tIns="0" lIns="0" bIns="0" rIns="0">
            <a:spAutoFit/>
          </a:bodyPr>
          <a:lstStyle/>
          <a:p>
            <a:pPr algn="ctr">
              <a:lnSpc>
                <a:spcPts val="3359"/>
              </a:lnSpc>
              <a:spcBef>
                <a:spcPct val="0"/>
              </a:spcBef>
            </a:pPr>
            <a:r>
              <a:rPr lang="en-US" b="true" sz="2400" spc="-96">
                <a:solidFill>
                  <a:srgbClr val="DEF0FF"/>
                </a:solidFill>
                <a:latin typeface="Telegraf Bold"/>
                <a:ea typeface="Telegraf Bold"/>
                <a:cs typeface="Telegraf Bold"/>
                <a:sym typeface="Telegraf Bold"/>
              </a:rPr>
              <a:t>Distribution of Tweet Length</a:t>
            </a:r>
          </a:p>
        </p:txBody>
      </p:sp>
      <p:sp>
        <p:nvSpPr>
          <p:cNvPr name="TextBox 40" id="40"/>
          <p:cNvSpPr txBox="true"/>
          <p:nvPr/>
        </p:nvSpPr>
        <p:spPr>
          <a:xfrm rot="0">
            <a:off x="13909812" y="8613216"/>
            <a:ext cx="3896928" cy="434340"/>
          </a:xfrm>
          <a:prstGeom prst="rect">
            <a:avLst/>
          </a:prstGeom>
        </p:spPr>
        <p:txBody>
          <a:bodyPr anchor="t" rtlCol="false" tIns="0" lIns="0" bIns="0" rIns="0">
            <a:spAutoFit/>
          </a:bodyPr>
          <a:lstStyle/>
          <a:p>
            <a:pPr algn="ctr">
              <a:lnSpc>
                <a:spcPts val="3359"/>
              </a:lnSpc>
              <a:spcBef>
                <a:spcPct val="0"/>
              </a:spcBef>
            </a:pPr>
            <a:r>
              <a:rPr lang="en-US" b="true" sz="2400" spc="-96">
                <a:solidFill>
                  <a:srgbClr val="DEF0FF"/>
                </a:solidFill>
                <a:latin typeface="Telegraf Bold"/>
                <a:ea typeface="Telegraf Bold"/>
                <a:cs typeface="Telegraf Bold"/>
                <a:sym typeface="Telegraf Bold"/>
              </a:rPr>
              <a:t>Class Distribution of Tweet</a:t>
            </a:r>
          </a:p>
        </p:txBody>
      </p:sp>
      <p:sp>
        <p:nvSpPr>
          <p:cNvPr name="TextBox 41" id="41"/>
          <p:cNvSpPr txBox="true"/>
          <p:nvPr/>
        </p:nvSpPr>
        <p:spPr>
          <a:xfrm rot="0">
            <a:off x="458222" y="9686389"/>
            <a:ext cx="17987122" cy="168783"/>
          </a:xfrm>
          <a:prstGeom prst="rect">
            <a:avLst/>
          </a:prstGeom>
        </p:spPr>
        <p:txBody>
          <a:bodyPr anchor="t" rtlCol="false" tIns="0" lIns="0" bIns="0" rIns="0">
            <a:spAutoFit/>
          </a:bodyPr>
          <a:lstStyle/>
          <a:p>
            <a:pPr algn="ctr">
              <a:lnSpc>
                <a:spcPts val="1176"/>
              </a:lnSpc>
            </a:pPr>
            <a:r>
              <a:rPr lang="en-US" sz="1400" spc="88">
                <a:solidFill>
                  <a:srgbClr val="DEF0FF"/>
                </a:solidFill>
                <a:latin typeface="HK Modular"/>
                <a:ea typeface="HK Modular"/>
                <a:cs typeface="HK Modular"/>
                <a:sym typeface="HK Modular"/>
              </a:rPr>
              <a:t>Seaborn - Python data visualization library built on top of Matplotlib.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028700" y="4035661"/>
            <a:ext cx="5849736" cy="4514494"/>
            <a:chOff x="0" y="0"/>
            <a:chExt cx="3341946" cy="2579125"/>
          </a:xfrm>
        </p:grpSpPr>
        <p:sp>
          <p:nvSpPr>
            <p:cNvPr name="Freeform 15" id="15"/>
            <p:cNvSpPr/>
            <p:nvPr/>
          </p:nvSpPr>
          <p:spPr>
            <a:xfrm flipH="false" flipV="false" rot="0">
              <a:off x="0" y="0"/>
              <a:ext cx="3341946" cy="2579125"/>
            </a:xfrm>
            <a:custGeom>
              <a:avLst/>
              <a:gdLst/>
              <a:ahLst/>
              <a:cxnLst/>
              <a:rect r="r" b="b" t="t" l="l"/>
              <a:pathLst>
                <a:path h="2579125" w="3341946">
                  <a:moveTo>
                    <a:pt x="3103821" y="0"/>
                  </a:moveTo>
                  <a:lnTo>
                    <a:pt x="3341946" y="238125"/>
                  </a:lnTo>
                  <a:lnTo>
                    <a:pt x="3341946" y="2341000"/>
                  </a:lnTo>
                  <a:lnTo>
                    <a:pt x="3103821" y="2579125"/>
                  </a:lnTo>
                  <a:lnTo>
                    <a:pt x="238125" y="2579125"/>
                  </a:lnTo>
                  <a:lnTo>
                    <a:pt x="0" y="2341000"/>
                  </a:lnTo>
                  <a:lnTo>
                    <a:pt x="0" y="238125"/>
                  </a:lnTo>
                  <a:lnTo>
                    <a:pt x="238125" y="0"/>
                  </a:lnTo>
                  <a:lnTo>
                    <a:pt x="3103821" y="0"/>
                  </a:lnTo>
                  <a:close/>
                </a:path>
              </a:pathLst>
            </a:custGeom>
            <a:blipFill>
              <a:blip r:embed="rId7"/>
              <a:stretch>
                <a:fillRect l="-17527" t="0" r="-17527" b="0"/>
              </a:stretch>
            </a:blipFill>
          </p:spPr>
        </p:sp>
      </p:grpSp>
      <p:grpSp>
        <p:nvGrpSpPr>
          <p:cNvPr name="Group 16" id="16"/>
          <p:cNvGrpSpPr/>
          <p:nvPr/>
        </p:nvGrpSpPr>
        <p:grpSpPr>
          <a:xfrm rot="0">
            <a:off x="8431142" y="2650367"/>
            <a:ext cx="1684000" cy="16840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19" id="19"/>
          <p:cNvGrpSpPr/>
          <p:nvPr/>
        </p:nvGrpSpPr>
        <p:grpSpPr>
          <a:xfrm rot="0">
            <a:off x="8602850" y="2822075"/>
            <a:ext cx="1340585" cy="134058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2" id="22"/>
          <p:cNvGrpSpPr/>
          <p:nvPr/>
        </p:nvGrpSpPr>
        <p:grpSpPr>
          <a:xfrm rot="0">
            <a:off x="8493764" y="4548876"/>
            <a:ext cx="1684000" cy="16840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5" id="25"/>
          <p:cNvGrpSpPr/>
          <p:nvPr/>
        </p:nvGrpSpPr>
        <p:grpSpPr>
          <a:xfrm rot="0">
            <a:off x="8665472" y="4720583"/>
            <a:ext cx="1340585" cy="134058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8" id="28"/>
          <p:cNvGrpSpPr/>
          <p:nvPr/>
        </p:nvGrpSpPr>
        <p:grpSpPr>
          <a:xfrm rot="0">
            <a:off x="8493764" y="6447384"/>
            <a:ext cx="1684000" cy="168400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1" id="31"/>
          <p:cNvGrpSpPr/>
          <p:nvPr/>
        </p:nvGrpSpPr>
        <p:grpSpPr>
          <a:xfrm rot="0">
            <a:off x="8665472" y="6619092"/>
            <a:ext cx="1340585" cy="134058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34" id="34"/>
          <p:cNvSpPr/>
          <p:nvPr/>
        </p:nvSpPr>
        <p:spPr>
          <a:xfrm flipH="false" flipV="false" rot="0">
            <a:off x="8984648" y="6955798"/>
            <a:ext cx="707373" cy="707373"/>
          </a:xfrm>
          <a:custGeom>
            <a:avLst/>
            <a:gdLst/>
            <a:ahLst/>
            <a:cxnLst/>
            <a:rect r="r" b="b" t="t" l="l"/>
            <a:pathLst>
              <a:path h="707373" w="707373">
                <a:moveTo>
                  <a:pt x="0" y="0"/>
                </a:moveTo>
                <a:lnTo>
                  <a:pt x="707373" y="0"/>
                </a:lnTo>
                <a:lnTo>
                  <a:pt x="707373" y="707374"/>
                </a:lnTo>
                <a:lnTo>
                  <a:pt x="0" y="7073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8914316" y="3142028"/>
            <a:ext cx="712513" cy="700854"/>
          </a:xfrm>
          <a:custGeom>
            <a:avLst/>
            <a:gdLst/>
            <a:ahLst/>
            <a:cxnLst/>
            <a:rect r="r" b="b" t="t" l="l"/>
            <a:pathLst>
              <a:path h="700854" w="712513">
                <a:moveTo>
                  <a:pt x="0" y="0"/>
                </a:moveTo>
                <a:lnTo>
                  <a:pt x="712513" y="0"/>
                </a:lnTo>
                <a:lnTo>
                  <a:pt x="712513" y="700854"/>
                </a:lnTo>
                <a:lnTo>
                  <a:pt x="0" y="7008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8979508" y="5057290"/>
            <a:ext cx="712513" cy="667172"/>
          </a:xfrm>
          <a:custGeom>
            <a:avLst/>
            <a:gdLst/>
            <a:ahLst/>
            <a:cxnLst/>
            <a:rect r="r" b="b" t="t" l="l"/>
            <a:pathLst>
              <a:path h="667172" w="712513">
                <a:moveTo>
                  <a:pt x="0" y="0"/>
                </a:moveTo>
                <a:lnTo>
                  <a:pt x="712513" y="0"/>
                </a:lnTo>
                <a:lnTo>
                  <a:pt x="712513" y="667172"/>
                </a:lnTo>
                <a:lnTo>
                  <a:pt x="0" y="6671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7" id="37"/>
          <p:cNvSpPr txBox="true"/>
          <p:nvPr/>
        </p:nvSpPr>
        <p:spPr>
          <a:xfrm rot="0">
            <a:off x="1028700" y="2464288"/>
            <a:ext cx="5849736" cy="1238587"/>
          </a:xfrm>
          <a:prstGeom prst="rect">
            <a:avLst/>
          </a:prstGeom>
        </p:spPr>
        <p:txBody>
          <a:bodyPr anchor="t" rtlCol="false" tIns="0" lIns="0" bIns="0" rIns="0">
            <a:spAutoFit/>
          </a:bodyPr>
          <a:lstStyle/>
          <a:p>
            <a:pPr algn="l">
              <a:lnSpc>
                <a:spcPts val="4646"/>
              </a:lnSpc>
            </a:pPr>
            <a:r>
              <a:rPr lang="en-US" sz="5531">
                <a:solidFill>
                  <a:srgbClr val="DEF0FF"/>
                </a:solidFill>
                <a:latin typeface="RQND Pro UltraWide"/>
                <a:ea typeface="RQND Pro UltraWide"/>
                <a:cs typeface="RQND Pro UltraWide"/>
                <a:sym typeface="RQND Pro UltraWide"/>
              </a:rPr>
              <a:t>Project Workflow</a:t>
            </a:r>
          </a:p>
        </p:txBody>
      </p:sp>
      <p:sp>
        <p:nvSpPr>
          <p:cNvPr name="TextBox 38" id="38"/>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39" id="39"/>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40" id="40"/>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41" id="41"/>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42" id="42"/>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43" id="43"/>
          <p:cNvSpPr txBox="true"/>
          <p:nvPr/>
        </p:nvSpPr>
        <p:spPr>
          <a:xfrm rot="0">
            <a:off x="10512966" y="3159633"/>
            <a:ext cx="7276056" cy="457848"/>
          </a:xfrm>
          <a:prstGeom prst="rect">
            <a:avLst/>
          </a:prstGeom>
        </p:spPr>
        <p:txBody>
          <a:bodyPr anchor="t" rtlCol="false" tIns="0" lIns="0" bIns="0" rIns="0">
            <a:spAutoFit/>
          </a:bodyPr>
          <a:lstStyle/>
          <a:p>
            <a:pPr algn="l">
              <a:lnSpc>
                <a:spcPts val="3580"/>
              </a:lnSpc>
              <a:spcBef>
                <a:spcPct val="0"/>
              </a:spcBef>
            </a:pPr>
            <a:r>
              <a:rPr lang="en-US" b="true" sz="2557" spc="-102">
                <a:solidFill>
                  <a:srgbClr val="DEF0FF"/>
                </a:solidFill>
                <a:latin typeface="Telegraf Bold"/>
                <a:ea typeface="Telegraf Bold"/>
                <a:cs typeface="Telegraf Bold"/>
                <a:sym typeface="Telegraf Bold"/>
              </a:rPr>
              <a:t>Parallel Data Augmentation</a:t>
            </a:r>
          </a:p>
        </p:txBody>
      </p:sp>
      <p:sp>
        <p:nvSpPr>
          <p:cNvPr name="TextBox 44" id="44"/>
          <p:cNvSpPr txBox="true"/>
          <p:nvPr/>
        </p:nvSpPr>
        <p:spPr>
          <a:xfrm rot="0">
            <a:off x="10367170" y="5123852"/>
            <a:ext cx="7276056" cy="457848"/>
          </a:xfrm>
          <a:prstGeom prst="rect">
            <a:avLst/>
          </a:prstGeom>
        </p:spPr>
        <p:txBody>
          <a:bodyPr anchor="t" rtlCol="false" tIns="0" lIns="0" bIns="0" rIns="0">
            <a:spAutoFit/>
          </a:bodyPr>
          <a:lstStyle/>
          <a:p>
            <a:pPr algn="l">
              <a:lnSpc>
                <a:spcPts val="3580"/>
              </a:lnSpc>
              <a:spcBef>
                <a:spcPct val="0"/>
              </a:spcBef>
            </a:pPr>
            <a:r>
              <a:rPr lang="en-US" b="true" sz="2557" spc="-102">
                <a:solidFill>
                  <a:srgbClr val="DEF0FF"/>
                </a:solidFill>
                <a:latin typeface="Telegraf Bold"/>
                <a:ea typeface="Telegraf Bold"/>
                <a:cs typeface="Telegraf Bold"/>
                <a:sym typeface="Telegraf Bold"/>
              </a:rPr>
              <a:t>Data Cleaning &amp; Preprocessing</a:t>
            </a:r>
          </a:p>
        </p:txBody>
      </p:sp>
      <p:sp>
        <p:nvSpPr>
          <p:cNvPr name="TextBox 45" id="45"/>
          <p:cNvSpPr txBox="true"/>
          <p:nvPr/>
        </p:nvSpPr>
        <p:spPr>
          <a:xfrm rot="0">
            <a:off x="10367170" y="6963012"/>
            <a:ext cx="7276056" cy="457848"/>
          </a:xfrm>
          <a:prstGeom prst="rect">
            <a:avLst/>
          </a:prstGeom>
        </p:spPr>
        <p:txBody>
          <a:bodyPr anchor="t" rtlCol="false" tIns="0" lIns="0" bIns="0" rIns="0">
            <a:spAutoFit/>
          </a:bodyPr>
          <a:lstStyle/>
          <a:p>
            <a:pPr algn="l">
              <a:lnSpc>
                <a:spcPts val="3580"/>
              </a:lnSpc>
              <a:spcBef>
                <a:spcPct val="0"/>
              </a:spcBef>
            </a:pPr>
            <a:r>
              <a:rPr lang="en-US" b="true" sz="2557" spc="-102">
                <a:solidFill>
                  <a:srgbClr val="DEF0FF"/>
                </a:solidFill>
                <a:latin typeface="Telegraf Bold"/>
                <a:ea typeface="Telegraf Bold"/>
                <a:cs typeface="Telegraf Bold"/>
                <a:sym typeface="Telegraf Bold"/>
              </a:rPr>
              <a:t>Model &amp; Evaluation Metrics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0947798" y="2480482"/>
            <a:ext cx="6311502" cy="3039453"/>
            <a:chOff x="0" y="0"/>
            <a:chExt cx="2361822" cy="1137391"/>
          </a:xfrm>
        </p:grpSpPr>
        <p:sp>
          <p:nvSpPr>
            <p:cNvPr name="Freeform 15" id="15"/>
            <p:cNvSpPr/>
            <p:nvPr/>
          </p:nvSpPr>
          <p:spPr>
            <a:xfrm flipH="false" flipV="false" rot="0">
              <a:off x="0" y="0"/>
              <a:ext cx="2361822" cy="1137391"/>
            </a:xfrm>
            <a:custGeom>
              <a:avLst/>
              <a:gdLst/>
              <a:ahLst/>
              <a:cxnLst/>
              <a:rect r="r" b="b" t="t" l="l"/>
              <a:pathLst>
                <a:path h="1137391" w="2361822">
                  <a:moveTo>
                    <a:pt x="2201802" y="0"/>
                  </a:moveTo>
                  <a:lnTo>
                    <a:pt x="160020" y="0"/>
                  </a:lnTo>
                  <a:lnTo>
                    <a:pt x="0" y="160020"/>
                  </a:lnTo>
                  <a:lnTo>
                    <a:pt x="0" y="977371"/>
                  </a:lnTo>
                  <a:lnTo>
                    <a:pt x="160020" y="1137391"/>
                  </a:lnTo>
                  <a:lnTo>
                    <a:pt x="2201802" y="1137391"/>
                  </a:lnTo>
                  <a:lnTo>
                    <a:pt x="2361822" y="977371"/>
                  </a:lnTo>
                  <a:lnTo>
                    <a:pt x="2361822" y="160020"/>
                  </a:lnTo>
                  <a:lnTo>
                    <a:pt x="2201802" y="0"/>
                  </a:lnTo>
                  <a:close/>
                </a:path>
              </a:pathLst>
            </a:custGeom>
            <a:solidFill>
              <a:srgbClr val="000000">
                <a:alpha val="0"/>
              </a:srgbClr>
            </a:solidFill>
            <a:ln w="9525" cap="sq">
              <a:solidFill>
                <a:srgbClr val="3B4C7D"/>
              </a:solidFill>
              <a:prstDash val="solid"/>
              <a:miter/>
            </a:ln>
          </p:spPr>
        </p:sp>
        <p:sp>
          <p:nvSpPr>
            <p:cNvPr name="TextBox 16" id="16"/>
            <p:cNvSpPr txBox="true"/>
            <p:nvPr/>
          </p:nvSpPr>
          <p:spPr>
            <a:xfrm>
              <a:off x="63500" y="6350"/>
              <a:ext cx="2234822" cy="1067541"/>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9633456" y="2904999"/>
            <a:ext cx="3019389" cy="2190419"/>
            <a:chOff x="0" y="0"/>
            <a:chExt cx="4361143" cy="3163795"/>
          </a:xfrm>
        </p:grpSpPr>
        <p:sp>
          <p:nvSpPr>
            <p:cNvPr name="Freeform 18" id="18"/>
            <p:cNvSpPr/>
            <p:nvPr/>
          </p:nvSpPr>
          <p:spPr>
            <a:xfrm flipH="false" flipV="false" rot="0">
              <a:off x="0" y="0"/>
              <a:ext cx="4361143" cy="3163795"/>
            </a:xfrm>
            <a:custGeom>
              <a:avLst/>
              <a:gdLst/>
              <a:ahLst/>
              <a:cxnLst/>
              <a:rect r="r" b="b" t="t" l="l"/>
              <a:pathLst>
                <a:path h="3163795" w="4361143">
                  <a:moveTo>
                    <a:pt x="4123018" y="0"/>
                  </a:moveTo>
                  <a:lnTo>
                    <a:pt x="4361143" y="238125"/>
                  </a:lnTo>
                  <a:lnTo>
                    <a:pt x="4361143" y="2925670"/>
                  </a:lnTo>
                  <a:lnTo>
                    <a:pt x="4123018" y="3163795"/>
                  </a:lnTo>
                  <a:lnTo>
                    <a:pt x="238125" y="3163795"/>
                  </a:lnTo>
                  <a:lnTo>
                    <a:pt x="0" y="2925670"/>
                  </a:lnTo>
                  <a:lnTo>
                    <a:pt x="0" y="238125"/>
                  </a:lnTo>
                  <a:lnTo>
                    <a:pt x="238125" y="0"/>
                  </a:lnTo>
                  <a:lnTo>
                    <a:pt x="4123018" y="0"/>
                  </a:lnTo>
                  <a:close/>
                </a:path>
              </a:pathLst>
            </a:custGeom>
            <a:blipFill>
              <a:blip r:embed="rId7"/>
              <a:stretch>
                <a:fillRect l="-19634" t="0" r="-19634" b="0"/>
              </a:stretch>
            </a:blipFill>
          </p:spPr>
        </p:sp>
      </p:grpSp>
      <p:grpSp>
        <p:nvGrpSpPr>
          <p:cNvPr name="Group 19" id="19"/>
          <p:cNvGrpSpPr/>
          <p:nvPr/>
        </p:nvGrpSpPr>
        <p:grpSpPr>
          <a:xfrm rot="0">
            <a:off x="10947798" y="6218847"/>
            <a:ext cx="6311502" cy="3039453"/>
            <a:chOff x="0" y="0"/>
            <a:chExt cx="2361822" cy="1137391"/>
          </a:xfrm>
        </p:grpSpPr>
        <p:sp>
          <p:nvSpPr>
            <p:cNvPr name="Freeform 20" id="20"/>
            <p:cNvSpPr/>
            <p:nvPr/>
          </p:nvSpPr>
          <p:spPr>
            <a:xfrm flipH="false" flipV="false" rot="0">
              <a:off x="0" y="0"/>
              <a:ext cx="2361822" cy="1137391"/>
            </a:xfrm>
            <a:custGeom>
              <a:avLst/>
              <a:gdLst/>
              <a:ahLst/>
              <a:cxnLst/>
              <a:rect r="r" b="b" t="t" l="l"/>
              <a:pathLst>
                <a:path h="1137391" w="2361822">
                  <a:moveTo>
                    <a:pt x="2201802" y="0"/>
                  </a:moveTo>
                  <a:lnTo>
                    <a:pt x="160020" y="0"/>
                  </a:lnTo>
                  <a:lnTo>
                    <a:pt x="0" y="160020"/>
                  </a:lnTo>
                  <a:lnTo>
                    <a:pt x="0" y="977371"/>
                  </a:lnTo>
                  <a:lnTo>
                    <a:pt x="160020" y="1137391"/>
                  </a:lnTo>
                  <a:lnTo>
                    <a:pt x="2201802" y="1137391"/>
                  </a:lnTo>
                  <a:lnTo>
                    <a:pt x="2361822" y="977371"/>
                  </a:lnTo>
                  <a:lnTo>
                    <a:pt x="2361822" y="160020"/>
                  </a:lnTo>
                  <a:lnTo>
                    <a:pt x="2201802" y="0"/>
                  </a:lnTo>
                  <a:close/>
                </a:path>
              </a:pathLst>
            </a:custGeom>
            <a:solidFill>
              <a:srgbClr val="000000">
                <a:alpha val="0"/>
              </a:srgbClr>
            </a:solidFill>
            <a:ln w="9525" cap="sq">
              <a:solidFill>
                <a:srgbClr val="3B4C7D"/>
              </a:solidFill>
              <a:prstDash val="solid"/>
              <a:miter/>
            </a:ln>
          </p:spPr>
        </p:sp>
        <p:sp>
          <p:nvSpPr>
            <p:cNvPr name="TextBox 21" id="21"/>
            <p:cNvSpPr txBox="true"/>
            <p:nvPr/>
          </p:nvSpPr>
          <p:spPr>
            <a:xfrm>
              <a:off x="63500" y="6350"/>
              <a:ext cx="2234822" cy="1067541"/>
            </a:xfrm>
            <a:prstGeom prst="rect">
              <a:avLst/>
            </a:prstGeom>
          </p:spPr>
          <p:txBody>
            <a:bodyPr anchor="ctr" rtlCol="false" tIns="50800" lIns="50800" bIns="50800" rIns="50800"/>
            <a:lstStyle/>
            <a:p>
              <a:pPr algn="ctr">
                <a:lnSpc>
                  <a:spcPts val="1960"/>
                </a:lnSpc>
              </a:pPr>
            </a:p>
          </p:txBody>
        </p:sp>
      </p:grpSp>
      <p:grpSp>
        <p:nvGrpSpPr>
          <p:cNvPr name="Group 22" id="22"/>
          <p:cNvGrpSpPr/>
          <p:nvPr/>
        </p:nvGrpSpPr>
        <p:grpSpPr>
          <a:xfrm rot="0">
            <a:off x="1028700" y="6218847"/>
            <a:ext cx="6311502" cy="3039453"/>
            <a:chOff x="0" y="0"/>
            <a:chExt cx="2361822" cy="1137391"/>
          </a:xfrm>
        </p:grpSpPr>
        <p:sp>
          <p:nvSpPr>
            <p:cNvPr name="Freeform 23" id="23"/>
            <p:cNvSpPr/>
            <p:nvPr/>
          </p:nvSpPr>
          <p:spPr>
            <a:xfrm flipH="false" flipV="false" rot="0">
              <a:off x="0" y="0"/>
              <a:ext cx="2361822" cy="1137391"/>
            </a:xfrm>
            <a:custGeom>
              <a:avLst/>
              <a:gdLst/>
              <a:ahLst/>
              <a:cxnLst/>
              <a:rect r="r" b="b" t="t" l="l"/>
              <a:pathLst>
                <a:path h="1137391" w="2361822">
                  <a:moveTo>
                    <a:pt x="2201802" y="0"/>
                  </a:moveTo>
                  <a:lnTo>
                    <a:pt x="160020" y="0"/>
                  </a:lnTo>
                  <a:lnTo>
                    <a:pt x="0" y="160020"/>
                  </a:lnTo>
                  <a:lnTo>
                    <a:pt x="0" y="977371"/>
                  </a:lnTo>
                  <a:lnTo>
                    <a:pt x="160020" y="1137391"/>
                  </a:lnTo>
                  <a:lnTo>
                    <a:pt x="2201802" y="1137391"/>
                  </a:lnTo>
                  <a:lnTo>
                    <a:pt x="2361822" y="977371"/>
                  </a:lnTo>
                  <a:lnTo>
                    <a:pt x="2361822" y="160020"/>
                  </a:lnTo>
                  <a:lnTo>
                    <a:pt x="2201802" y="0"/>
                  </a:lnTo>
                  <a:close/>
                </a:path>
              </a:pathLst>
            </a:custGeom>
            <a:solidFill>
              <a:srgbClr val="000000">
                <a:alpha val="0"/>
              </a:srgbClr>
            </a:solidFill>
            <a:ln w="9525" cap="sq">
              <a:solidFill>
                <a:srgbClr val="3B4C7D"/>
              </a:solidFill>
              <a:prstDash val="solid"/>
              <a:miter/>
            </a:ln>
          </p:spPr>
        </p:sp>
        <p:sp>
          <p:nvSpPr>
            <p:cNvPr name="TextBox 24" id="24"/>
            <p:cNvSpPr txBox="true"/>
            <p:nvPr/>
          </p:nvSpPr>
          <p:spPr>
            <a:xfrm>
              <a:off x="63500" y="6350"/>
              <a:ext cx="2234822" cy="1067541"/>
            </a:xfrm>
            <a:prstGeom prst="rect">
              <a:avLst/>
            </a:prstGeom>
          </p:spPr>
          <p:txBody>
            <a:bodyPr anchor="ctr" rtlCol="false" tIns="50800" lIns="50800" bIns="50800" rIns="50800"/>
            <a:lstStyle/>
            <a:p>
              <a:pPr algn="ctr">
                <a:lnSpc>
                  <a:spcPts val="1960"/>
                </a:lnSpc>
              </a:pPr>
            </a:p>
          </p:txBody>
        </p:sp>
      </p:grpSp>
      <p:grpSp>
        <p:nvGrpSpPr>
          <p:cNvPr name="Group 25" id="25"/>
          <p:cNvGrpSpPr/>
          <p:nvPr/>
        </p:nvGrpSpPr>
        <p:grpSpPr>
          <a:xfrm rot="0">
            <a:off x="5744714" y="6626571"/>
            <a:ext cx="3019389" cy="2190419"/>
            <a:chOff x="0" y="0"/>
            <a:chExt cx="4361143" cy="3163795"/>
          </a:xfrm>
        </p:grpSpPr>
        <p:sp>
          <p:nvSpPr>
            <p:cNvPr name="Freeform 26" id="26"/>
            <p:cNvSpPr/>
            <p:nvPr/>
          </p:nvSpPr>
          <p:spPr>
            <a:xfrm flipH="false" flipV="false" rot="0">
              <a:off x="0" y="0"/>
              <a:ext cx="4361143" cy="3163795"/>
            </a:xfrm>
            <a:custGeom>
              <a:avLst/>
              <a:gdLst/>
              <a:ahLst/>
              <a:cxnLst/>
              <a:rect r="r" b="b" t="t" l="l"/>
              <a:pathLst>
                <a:path h="3163795" w="4361143">
                  <a:moveTo>
                    <a:pt x="4123018" y="0"/>
                  </a:moveTo>
                  <a:lnTo>
                    <a:pt x="4361143" y="238125"/>
                  </a:lnTo>
                  <a:lnTo>
                    <a:pt x="4361143" y="2925670"/>
                  </a:lnTo>
                  <a:lnTo>
                    <a:pt x="4123018" y="3163795"/>
                  </a:lnTo>
                  <a:lnTo>
                    <a:pt x="238125" y="3163795"/>
                  </a:lnTo>
                  <a:lnTo>
                    <a:pt x="0" y="2925670"/>
                  </a:lnTo>
                  <a:lnTo>
                    <a:pt x="0" y="238125"/>
                  </a:lnTo>
                  <a:lnTo>
                    <a:pt x="238125" y="0"/>
                  </a:lnTo>
                  <a:lnTo>
                    <a:pt x="4123018" y="0"/>
                  </a:lnTo>
                  <a:close/>
                </a:path>
              </a:pathLst>
            </a:custGeom>
            <a:blipFill>
              <a:blip r:embed="rId8"/>
              <a:stretch>
                <a:fillRect l="0" t="-18922" r="0" b="-18922"/>
              </a:stretch>
            </a:blipFill>
          </p:spPr>
        </p:sp>
      </p:grpSp>
      <p:sp>
        <p:nvSpPr>
          <p:cNvPr name="Freeform 27" id="27"/>
          <p:cNvSpPr/>
          <p:nvPr/>
        </p:nvSpPr>
        <p:spPr>
          <a:xfrm flipH="false" flipV="false" rot="0">
            <a:off x="8092967" y="2915198"/>
            <a:ext cx="634038" cy="634038"/>
          </a:xfrm>
          <a:custGeom>
            <a:avLst/>
            <a:gdLst/>
            <a:ahLst/>
            <a:cxnLst/>
            <a:rect r="r" b="b" t="t" l="l"/>
            <a:pathLst>
              <a:path h="634038" w="634038">
                <a:moveTo>
                  <a:pt x="0" y="0"/>
                </a:moveTo>
                <a:lnTo>
                  <a:pt x="634038" y="0"/>
                </a:lnTo>
                <a:lnTo>
                  <a:pt x="634038" y="634038"/>
                </a:lnTo>
                <a:lnTo>
                  <a:pt x="0" y="6340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8" id="28"/>
          <p:cNvGrpSpPr/>
          <p:nvPr/>
        </p:nvGrpSpPr>
        <p:grpSpPr>
          <a:xfrm rot="0">
            <a:off x="9633456" y="6626571"/>
            <a:ext cx="3019389" cy="2190419"/>
            <a:chOff x="0" y="0"/>
            <a:chExt cx="4361143" cy="3163795"/>
          </a:xfrm>
        </p:grpSpPr>
        <p:sp>
          <p:nvSpPr>
            <p:cNvPr name="Freeform 29" id="29"/>
            <p:cNvSpPr/>
            <p:nvPr/>
          </p:nvSpPr>
          <p:spPr>
            <a:xfrm flipH="false" flipV="false" rot="0">
              <a:off x="0" y="0"/>
              <a:ext cx="4361143" cy="3163795"/>
            </a:xfrm>
            <a:custGeom>
              <a:avLst/>
              <a:gdLst/>
              <a:ahLst/>
              <a:cxnLst/>
              <a:rect r="r" b="b" t="t" l="l"/>
              <a:pathLst>
                <a:path h="3163795" w="4361143">
                  <a:moveTo>
                    <a:pt x="4123018" y="0"/>
                  </a:moveTo>
                  <a:lnTo>
                    <a:pt x="4361143" y="238125"/>
                  </a:lnTo>
                  <a:lnTo>
                    <a:pt x="4361143" y="2925670"/>
                  </a:lnTo>
                  <a:lnTo>
                    <a:pt x="4123018" y="3163795"/>
                  </a:lnTo>
                  <a:lnTo>
                    <a:pt x="238125" y="3163795"/>
                  </a:lnTo>
                  <a:lnTo>
                    <a:pt x="0" y="2925670"/>
                  </a:lnTo>
                  <a:lnTo>
                    <a:pt x="0" y="238125"/>
                  </a:lnTo>
                  <a:lnTo>
                    <a:pt x="238125" y="0"/>
                  </a:lnTo>
                  <a:lnTo>
                    <a:pt x="4123018" y="0"/>
                  </a:lnTo>
                  <a:close/>
                </a:path>
              </a:pathLst>
            </a:custGeom>
            <a:blipFill>
              <a:blip r:embed="rId11"/>
              <a:stretch>
                <a:fillRect l="-14484" t="0" r="-14484" b="0"/>
              </a:stretch>
            </a:blipFill>
          </p:spPr>
        </p:sp>
      </p:grpSp>
      <p:sp>
        <p:nvSpPr>
          <p:cNvPr name="TextBox 30" id="30"/>
          <p:cNvSpPr txBox="true"/>
          <p:nvPr/>
        </p:nvSpPr>
        <p:spPr>
          <a:xfrm rot="0">
            <a:off x="771523" y="2690032"/>
            <a:ext cx="8123656" cy="2101864"/>
          </a:xfrm>
          <a:prstGeom prst="rect">
            <a:avLst/>
          </a:prstGeom>
        </p:spPr>
        <p:txBody>
          <a:bodyPr anchor="t" rtlCol="false" tIns="0" lIns="0" bIns="0" rIns="0">
            <a:spAutoFit/>
          </a:bodyPr>
          <a:lstStyle/>
          <a:p>
            <a:pPr algn="l">
              <a:lnSpc>
                <a:spcPts val="5324"/>
              </a:lnSpc>
            </a:pPr>
            <a:r>
              <a:rPr lang="en-US" sz="6338">
                <a:solidFill>
                  <a:srgbClr val="DEF0FF"/>
                </a:solidFill>
                <a:latin typeface="RQND Pro UltraWide"/>
                <a:ea typeface="RQND Pro UltraWide"/>
                <a:cs typeface="RQND Pro UltraWide"/>
                <a:sym typeface="RQND Pro UltraWide"/>
              </a:rPr>
              <a:t>PArallel</a:t>
            </a:r>
          </a:p>
          <a:p>
            <a:pPr algn="l">
              <a:lnSpc>
                <a:spcPts val="5324"/>
              </a:lnSpc>
            </a:pPr>
            <a:r>
              <a:rPr lang="en-US" sz="6338">
                <a:solidFill>
                  <a:srgbClr val="DEF0FF"/>
                </a:solidFill>
                <a:latin typeface="RQND Pro UltraWide"/>
                <a:ea typeface="RQND Pro UltraWide"/>
                <a:cs typeface="RQND Pro UltraWide"/>
                <a:sym typeface="RQND Pro UltraWide"/>
              </a:rPr>
              <a:t>Data augmentation</a:t>
            </a:r>
          </a:p>
        </p:txBody>
      </p:sp>
      <p:sp>
        <p:nvSpPr>
          <p:cNvPr name="TextBox 31" id="31"/>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32" id="32"/>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33" id="33"/>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34" id="34"/>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35" id="35"/>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36" id="36"/>
          <p:cNvSpPr txBox="true"/>
          <p:nvPr/>
        </p:nvSpPr>
        <p:spPr>
          <a:xfrm rot="0">
            <a:off x="13140624" y="3492086"/>
            <a:ext cx="3596862" cy="2002790"/>
          </a:xfrm>
          <a:prstGeom prst="rect">
            <a:avLst/>
          </a:prstGeom>
        </p:spPr>
        <p:txBody>
          <a:bodyPr anchor="t" rtlCol="false" tIns="0" lIns="0" bIns="0" rIns="0">
            <a:spAutoFit/>
          </a:bodyPr>
          <a:lstStyle/>
          <a:p>
            <a:pPr algn="l">
              <a:lnSpc>
                <a:spcPts val="1960"/>
              </a:lnSpc>
            </a:pPr>
            <a:r>
              <a:rPr lang="en-US" sz="1400" spc="-56">
                <a:solidFill>
                  <a:srgbClr val="DEF0FF"/>
                </a:solidFill>
                <a:latin typeface="Telegraf"/>
                <a:ea typeface="Telegraf"/>
                <a:cs typeface="Telegraf"/>
                <a:sym typeface="Telegraf"/>
              </a:rPr>
              <a:t>System: Number of posts in the minority class to augment: 1430</a:t>
            </a:r>
          </a:p>
          <a:p>
            <a:pPr algn="l">
              <a:lnSpc>
                <a:spcPts val="1960"/>
              </a:lnSpc>
            </a:pPr>
            <a:r>
              <a:rPr lang="en-US" sz="1400" spc="-56">
                <a:solidFill>
                  <a:srgbClr val="DEF0FF"/>
                </a:solidFill>
                <a:latin typeface="Telegraf"/>
                <a:ea typeface="Telegraf"/>
                <a:cs typeface="Telegraf"/>
                <a:sym typeface="Telegraf"/>
              </a:rPr>
              <a:t> </a:t>
            </a:r>
          </a:p>
          <a:p>
            <a:pPr algn="l">
              <a:lnSpc>
                <a:spcPts val="1960"/>
              </a:lnSpc>
            </a:pPr>
            <a:r>
              <a:rPr lang="en-US" sz="1400" spc="-56">
                <a:solidFill>
                  <a:srgbClr val="DEF0FF"/>
                </a:solidFill>
                <a:latin typeface="Telegraf"/>
                <a:ea typeface="Telegraf"/>
                <a:cs typeface="Telegraf"/>
                <a:sym typeface="Telegraf"/>
              </a:rPr>
              <a:t>Performance Results:</a:t>
            </a:r>
          </a:p>
          <a:p>
            <a:pPr algn="l" marL="302261" indent="-151130" lvl="1">
              <a:lnSpc>
                <a:spcPts val="1960"/>
              </a:lnSpc>
              <a:buFont typeface="Arial"/>
              <a:buChar char="•"/>
            </a:pPr>
            <a:r>
              <a:rPr lang="en-US" sz="1400" spc="-56">
                <a:solidFill>
                  <a:srgbClr val="DEF0FF"/>
                </a:solidFill>
                <a:latin typeface="Telegraf"/>
                <a:ea typeface="Telegraf"/>
                <a:cs typeface="Telegraf"/>
                <a:sym typeface="Telegraf"/>
              </a:rPr>
              <a:t>Sequential run time: 14.75 seconds</a:t>
            </a:r>
          </a:p>
          <a:p>
            <a:pPr algn="l" marL="302261" indent="-151130" lvl="1">
              <a:lnSpc>
                <a:spcPts val="1960"/>
              </a:lnSpc>
              <a:buFont typeface="Arial"/>
              <a:buChar char="•"/>
            </a:pPr>
            <a:r>
              <a:rPr lang="en-US" sz="1400" spc="-56">
                <a:solidFill>
                  <a:srgbClr val="DEF0FF"/>
                </a:solidFill>
                <a:latin typeface="Telegraf"/>
                <a:ea typeface="Telegraf"/>
                <a:cs typeface="Telegraf"/>
                <a:sym typeface="Telegraf"/>
              </a:rPr>
              <a:t>Parallel run time on 4 crores: 3.86 seconds</a:t>
            </a:r>
          </a:p>
          <a:p>
            <a:pPr algn="l" marL="302261" indent="-151130" lvl="1">
              <a:lnSpc>
                <a:spcPts val="1960"/>
              </a:lnSpc>
              <a:buFont typeface="Arial"/>
              <a:buChar char="•"/>
            </a:pPr>
            <a:r>
              <a:rPr lang="en-US" sz="1400" spc="-56">
                <a:solidFill>
                  <a:srgbClr val="DEF0FF"/>
                </a:solidFill>
                <a:latin typeface="Telegraf"/>
                <a:ea typeface="Telegraf"/>
                <a:cs typeface="Telegraf"/>
                <a:sym typeface="Telegraf"/>
              </a:rPr>
              <a:t>Speedup: 3.82x </a:t>
            </a:r>
          </a:p>
          <a:p>
            <a:pPr algn="l">
              <a:lnSpc>
                <a:spcPts val="1960"/>
              </a:lnSpc>
              <a:spcBef>
                <a:spcPct val="0"/>
              </a:spcBef>
            </a:pPr>
          </a:p>
        </p:txBody>
      </p:sp>
      <p:sp>
        <p:nvSpPr>
          <p:cNvPr name="TextBox 37" id="37"/>
          <p:cNvSpPr txBox="true"/>
          <p:nvPr/>
        </p:nvSpPr>
        <p:spPr>
          <a:xfrm rot="0">
            <a:off x="13140624" y="7170664"/>
            <a:ext cx="3596862" cy="1507490"/>
          </a:xfrm>
          <a:prstGeom prst="rect">
            <a:avLst/>
          </a:prstGeom>
        </p:spPr>
        <p:txBody>
          <a:bodyPr anchor="t" rtlCol="false" tIns="0" lIns="0" bIns="0" rIns="0">
            <a:spAutoFit/>
          </a:bodyPr>
          <a:lstStyle/>
          <a:p>
            <a:pPr algn="l">
              <a:lnSpc>
                <a:spcPts val="1960"/>
              </a:lnSpc>
            </a:pPr>
            <a:r>
              <a:rPr lang="en-US" sz="1400" spc="-56">
                <a:solidFill>
                  <a:srgbClr val="DEF0FF"/>
                </a:solidFill>
                <a:latin typeface="Telegraf"/>
                <a:ea typeface="Telegraf"/>
                <a:cs typeface="Telegraf"/>
                <a:sym typeface="Telegraf"/>
              </a:rPr>
              <a:t>Python Multiprocessing module to distribute the tasks across multiple CPU cores</a:t>
            </a:r>
          </a:p>
          <a:p>
            <a:pPr algn="l">
              <a:lnSpc>
                <a:spcPts val="1960"/>
              </a:lnSpc>
            </a:pPr>
          </a:p>
          <a:p>
            <a:pPr algn="l">
              <a:lnSpc>
                <a:spcPts val="1960"/>
              </a:lnSpc>
            </a:pPr>
            <a:r>
              <a:rPr lang="en-US" sz="1400" spc="-56">
                <a:solidFill>
                  <a:srgbClr val="DEF0FF"/>
                </a:solidFill>
                <a:latin typeface="Telegraf"/>
                <a:ea typeface="Telegraf"/>
                <a:cs typeface="Telegraf"/>
                <a:sym typeface="Telegraf"/>
              </a:rPr>
              <a:t>TQDM to visualize the speed bars</a:t>
            </a:r>
          </a:p>
          <a:p>
            <a:pPr algn="l">
              <a:lnSpc>
                <a:spcPts val="1960"/>
              </a:lnSpc>
              <a:spcBef>
                <a:spcPct val="0"/>
              </a:spcBef>
            </a:pPr>
          </a:p>
          <a:p>
            <a:pPr algn="l">
              <a:lnSpc>
                <a:spcPts val="1960"/>
              </a:lnSpc>
              <a:spcBef>
                <a:spcPct val="0"/>
              </a:spcBef>
            </a:pPr>
          </a:p>
        </p:txBody>
      </p:sp>
      <p:sp>
        <p:nvSpPr>
          <p:cNvPr name="TextBox 38" id="38"/>
          <p:cNvSpPr txBox="true"/>
          <p:nvPr/>
        </p:nvSpPr>
        <p:spPr>
          <a:xfrm rot="0">
            <a:off x="1625628" y="7309170"/>
            <a:ext cx="3596862" cy="2250440"/>
          </a:xfrm>
          <a:prstGeom prst="rect">
            <a:avLst/>
          </a:prstGeom>
        </p:spPr>
        <p:txBody>
          <a:bodyPr anchor="t" rtlCol="false" tIns="0" lIns="0" bIns="0" rIns="0">
            <a:spAutoFit/>
          </a:bodyPr>
          <a:lstStyle/>
          <a:p>
            <a:pPr algn="l">
              <a:lnSpc>
                <a:spcPts val="1960"/>
              </a:lnSpc>
            </a:pPr>
            <a:r>
              <a:rPr lang="en-US" sz="1400" spc="-56">
                <a:solidFill>
                  <a:srgbClr val="DEF0FF"/>
                </a:solidFill>
                <a:latin typeface="Telegraf"/>
                <a:ea typeface="Telegraf"/>
                <a:cs typeface="Telegraf"/>
                <a:sym typeface="Telegraf"/>
              </a:rPr>
              <a:t>Data augmentation is a technique to artificially expand my dataset by creating new, slightly modified samples. For text, this often includes:</a:t>
            </a:r>
          </a:p>
          <a:p>
            <a:pPr algn="l" marL="302261" indent="-151130" lvl="1">
              <a:lnSpc>
                <a:spcPts val="1960"/>
              </a:lnSpc>
              <a:buFont typeface="Arial"/>
              <a:buChar char="•"/>
            </a:pPr>
            <a:r>
              <a:rPr lang="en-US" sz="1400" spc="-56">
                <a:solidFill>
                  <a:srgbClr val="DEF0FF"/>
                </a:solidFill>
                <a:latin typeface="Telegraf"/>
                <a:ea typeface="Telegraf"/>
                <a:cs typeface="Telegraf"/>
                <a:sym typeface="Telegraf"/>
              </a:rPr>
              <a:t>Back-translation (translate to another language → back to English).</a:t>
            </a:r>
          </a:p>
          <a:p>
            <a:pPr algn="l" marL="302261" indent="-151130" lvl="1">
              <a:lnSpc>
                <a:spcPts val="1960"/>
              </a:lnSpc>
              <a:buFont typeface="Arial"/>
              <a:buChar char="•"/>
            </a:pPr>
            <a:r>
              <a:rPr lang="en-US" sz="1400" spc="-56">
                <a:solidFill>
                  <a:srgbClr val="DEF0FF"/>
                </a:solidFill>
                <a:latin typeface="Telegraf"/>
                <a:ea typeface="Telegraf"/>
                <a:cs typeface="Telegraf"/>
                <a:sym typeface="Telegraf"/>
              </a:rPr>
              <a:t>Synonym replacement.</a:t>
            </a:r>
          </a:p>
          <a:p>
            <a:pPr algn="l" marL="302261" indent="-151130" lvl="1">
              <a:lnSpc>
                <a:spcPts val="1960"/>
              </a:lnSpc>
              <a:buFont typeface="Arial"/>
              <a:buChar char="•"/>
            </a:pPr>
            <a:r>
              <a:rPr lang="en-US" sz="1400" spc="-56">
                <a:solidFill>
                  <a:srgbClr val="DEF0FF"/>
                </a:solidFill>
                <a:latin typeface="Telegraf"/>
                <a:ea typeface="Telegraf"/>
                <a:cs typeface="Telegraf"/>
                <a:sym typeface="Telegraf"/>
              </a:rPr>
              <a:t>Random insertion/deletion of words.</a:t>
            </a:r>
          </a:p>
          <a:p>
            <a:pPr algn="l">
              <a:lnSpc>
                <a:spcPts val="1960"/>
              </a:lnSpc>
              <a:spcBef>
                <a:spcPct val="0"/>
              </a:spcBef>
            </a:pPr>
          </a:p>
          <a:p>
            <a:pPr algn="l">
              <a:lnSpc>
                <a:spcPts val="1960"/>
              </a:lnSpc>
              <a:spcBef>
                <a:spcPct val="0"/>
              </a:spcBef>
            </a:pPr>
          </a:p>
        </p:txBody>
      </p:sp>
      <p:sp>
        <p:nvSpPr>
          <p:cNvPr name="TextBox 39" id="39"/>
          <p:cNvSpPr txBox="true"/>
          <p:nvPr/>
        </p:nvSpPr>
        <p:spPr>
          <a:xfrm rot="0">
            <a:off x="1625628" y="6793474"/>
            <a:ext cx="3596862" cy="434340"/>
          </a:xfrm>
          <a:prstGeom prst="rect">
            <a:avLst/>
          </a:prstGeom>
        </p:spPr>
        <p:txBody>
          <a:bodyPr anchor="t" rtlCol="false" tIns="0" lIns="0" bIns="0" rIns="0">
            <a:spAutoFit/>
          </a:bodyPr>
          <a:lstStyle/>
          <a:p>
            <a:pPr algn="l">
              <a:lnSpc>
                <a:spcPts val="3359"/>
              </a:lnSpc>
              <a:spcBef>
                <a:spcPct val="0"/>
              </a:spcBef>
            </a:pPr>
            <a:r>
              <a:rPr lang="en-US" b="true" sz="2400" spc="-96">
                <a:solidFill>
                  <a:srgbClr val="DEF0FF"/>
                </a:solidFill>
                <a:latin typeface="Telegraf Bold"/>
                <a:ea typeface="Telegraf Bold"/>
                <a:cs typeface="Telegraf Bold"/>
                <a:sym typeface="Telegraf Bold"/>
              </a:rPr>
              <a:t>Back Translation</a:t>
            </a:r>
          </a:p>
        </p:txBody>
      </p:sp>
      <p:sp>
        <p:nvSpPr>
          <p:cNvPr name="TextBox 40" id="40"/>
          <p:cNvSpPr txBox="true"/>
          <p:nvPr/>
        </p:nvSpPr>
        <p:spPr>
          <a:xfrm rot="0">
            <a:off x="13140624" y="6550371"/>
            <a:ext cx="3596862" cy="434340"/>
          </a:xfrm>
          <a:prstGeom prst="rect">
            <a:avLst/>
          </a:prstGeom>
        </p:spPr>
        <p:txBody>
          <a:bodyPr anchor="t" rtlCol="false" tIns="0" lIns="0" bIns="0" rIns="0">
            <a:spAutoFit/>
          </a:bodyPr>
          <a:lstStyle/>
          <a:p>
            <a:pPr algn="l">
              <a:lnSpc>
                <a:spcPts val="3359"/>
              </a:lnSpc>
              <a:spcBef>
                <a:spcPct val="0"/>
              </a:spcBef>
            </a:pPr>
            <a:r>
              <a:rPr lang="en-US" b="true" sz="2400" spc="-96">
                <a:solidFill>
                  <a:srgbClr val="DEF0FF"/>
                </a:solidFill>
                <a:latin typeface="Telegraf Bold"/>
                <a:ea typeface="Telegraf Bold"/>
                <a:cs typeface="Telegraf Bold"/>
                <a:sym typeface="Telegraf Bold"/>
              </a:rPr>
              <a:t>Architecture</a:t>
            </a:r>
          </a:p>
        </p:txBody>
      </p:sp>
      <p:sp>
        <p:nvSpPr>
          <p:cNvPr name="TextBox 41" id="41"/>
          <p:cNvSpPr txBox="true"/>
          <p:nvPr/>
        </p:nvSpPr>
        <p:spPr>
          <a:xfrm rot="0">
            <a:off x="13140624" y="3038686"/>
            <a:ext cx="3596862" cy="434357"/>
          </a:xfrm>
          <a:prstGeom prst="rect">
            <a:avLst/>
          </a:prstGeom>
        </p:spPr>
        <p:txBody>
          <a:bodyPr anchor="t" rtlCol="false" tIns="0" lIns="0" bIns="0" rIns="0">
            <a:spAutoFit/>
          </a:bodyPr>
          <a:lstStyle/>
          <a:p>
            <a:pPr algn="l">
              <a:lnSpc>
                <a:spcPts val="3359"/>
              </a:lnSpc>
              <a:spcBef>
                <a:spcPct val="0"/>
              </a:spcBef>
            </a:pPr>
            <a:r>
              <a:rPr lang="en-US" b="true" sz="2400" spc="-96">
                <a:solidFill>
                  <a:srgbClr val="DEF0FF"/>
                </a:solidFill>
                <a:latin typeface="Telegraf Bold"/>
                <a:ea typeface="Telegraf Bold"/>
                <a:cs typeface="Telegraf Bold"/>
                <a:sym typeface="Telegraf Bold"/>
              </a:rPr>
              <a:t>Data Quality Matters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1429008" y="2665104"/>
            <a:ext cx="6769638" cy="1790006"/>
          </a:xfrm>
          <a:prstGeom prst="rect">
            <a:avLst/>
          </a:prstGeom>
        </p:spPr>
        <p:txBody>
          <a:bodyPr anchor="t" rtlCol="false" tIns="0" lIns="0" bIns="0" rIns="0">
            <a:spAutoFit/>
          </a:bodyPr>
          <a:lstStyle/>
          <a:p>
            <a:pPr algn="l">
              <a:lnSpc>
                <a:spcPts val="4540"/>
              </a:lnSpc>
            </a:pPr>
            <a:r>
              <a:rPr lang="en-US" sz="5405">
                <a:solidFill>
                  <a:srgbClr val="DEF0FF"/>
                </a:solidFill>
                <a:latin typeface="RQND Pro UltraWide"/>
                <a:ea typeface="RQND Pro UltraWide"/>
                <a:cs typeface="RQND Pro UltraWide"/>
                <a:sym typeface="RQND Pro UltraWide"/>
              </a:rPr>
              <a:t>Data Cleaning &amp; Preprocessing</a:t>
            </a:r>
          </a:p>
        </p:txBody>
      </p:sp>
      <p:sp>
        <p:nvSpPr>
          <p:cNvPr name="TextBox 15" id="15"/>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16" id="16"/>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17" id="17"/>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18" id="18"/>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19" id="19"/>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grpSp>
        <p:nvGrpSpPr>
          <p:cNvPr name="Group 20" id="20"/>
          <p:cNvGrpSpPr/>
          <p:nvPr/>
        </p:nvGrpSpPr>
        <p:grpSpPr>
          <a:xfrm rot="0">
            <a:off x="146563" y="2694167"/>
            <a:ext cx="6890136" cy="6355071"/>
            <a:chOff x="0" y="0"/>
            <a:chExt cx="2518377" cy="2322808"/>
          </a:xfrm>
        </p:grpSpPr>
        <p:sp>
          <p:nvSpPr>
            <p:cNvPr name="Freeform 21" id="21"/>
            <p:cNvSpPr/>
            <p:nvPr/>
          </p:nvSpPr>
          <p:spPr>
            <a:xfrm flipH="false" flipV="false" rot="0">
              <a:off x="0" y="0"/>
              <a:ext cx="2518377" cy="2322808"/>
            </a:xfrm>
            <a:custGeom>
              <a:avLst/>
              <a:gdLst/>
              <a:ahLst/>
              <a:cxnLst/>
              <a:rect r="r" b="b" t="t" l="l"/>
              <a:pathLst>
                <a:path h="2322808" w="2518377">
                  <a:moveTo>
                    <a:pt x="2358357" y="0"/>
                  </a:moveTo>
                  <a:lnTo>
                    <a:pt x="160020" y="0"/>
                  </a:lnTo>
                  <a:lnTo>
                    <a:pt x="0" y="160020"/>
                  </a:lnTo>
                  <a:lnTo>
                    <a:pt x="0" y="2162788"/>
                  </a:lnTo>
                  <a:lnTo>
                    <a:pt x="160020" y="2322808"/>
                  </a:lnTo>
                  <a:lnTo>
                    <a:pt x="2358357" y="2322808"/>
                  </a:lnTo>
                  <a:lnTo>
                    <a:pt x="2518377" y="2162788"/>
                  </a:lnTo>
                  <a:lnTo>
                    <a:pt x="2518377" y="160020"/>
                  </a:lnTo>
                  <a:lnTo>
                    <a:pt x="2358357" y="0"/>
                  </a:lnTo>
                  <a:close/>
                </a:path>
              </a:pathLst>
            </a:custGeom>
            <a:solidFill>
              <a:srgbClr val="000000">
                <a:alpha val="0"/>
              </a:srgbClr>
            </a:solidFill>
            <a:ln w="9525" cap="sq">
              <a:solidFill>
                <a:srgbClr val="3B4C7D"/>
              </a:solidFill>
              <a:prstDash val="solid"/>
              <a:miter/>
            </a:ln>
          </p:spPr>
        </p:sp>
        <p:sp>
          <p:nvSpPr>
            <p:cNvPr name="TextBox 22" id="22"/>
            <p:cNvSpPr txBox="true"/>
            <p:nvPr/>
          </p:nvSpPr>
          <p:spPr>
            <a:xfrm>
              <a:off x="63500" y="6350"/>
              <a:ext cx="2391377" cy="2252958"/>
            </a:xfrm>
            <a:prstGeom prst="rect">
              <a:avLst/>
            </a:prstGeom>
          </p:spPr>
          <p:txBody>
            <a:bodyPr anchor="ctr" rtlCol="false" tIns="50800" lIns="50800" bIns="50800" rIns="50800"/>
            <a:lstStyle/>
            <a:p>
              <a:pPr algn="ctr">
                <a:lnSpc>
                  <a:spcPts val="1960"/>
                </a:lnSpc>
              </a:pPr>
            </a:p>
          </p:txBody>
        </p:sp>
      </p:grpSp>
      <p:sp>
        <p:nvSpPr>
          <p:cNvPr name="TextBox 23" id="23"/>
          <p:cNvSpPr txBox="true"/>
          <p:nvPr/>
        </p:nvSpPr>
        <p:spPr>
          <a:xfrm rot="0">
            <a:off x="1028700" y="3643418"/>
            <a:ext cx="5667235" cy="1195070"/>
          </a:xfrm>
          <a:prstGeom prst="rect">
            <a:avLst/>
          </a:prstGeom>
        </p:spPr>
        <p:txBody>
          <a:bodyPr anchor="t" rtlCol="false" tIns="0" lIns="0" bIns="0" rIns="0">
            <a:spAutoFit/>
          </a:bodyPr>
          <a:lstStyle/>
          <a:p>
            <a:pPr algn="l">
              <a:lnSpc>
                <a:spcPts val="2379"/>
              </a:lnSpc>
              <a:spcBef>
                <a:spcPct val="0"/>
              </a:spcBef>
            </a:pPr>
            <a:r>
              <a:rPr lang="en-US" sz="1699" spc="-67">
                <a:solidFill>
                  <a:srgbClr val="DEF0FF"/>
                </a:solidFill>
                <a:latin typeface="Telegraf"/>
                <a:ea typeface="Telegraf"/>
                <a:cs typeface="Telegraf"/>
                <a:sym typeface="Telegraf"/>
              </a:rPr>
              <a:t>In the preprocessing stage, URLs, user mentions, hashtags, and punctuation are removed. This helps eliminate unnecessary symbols and links that do not contribute to the semantic meaning of the text.</a:t>
            </a:r>
          </a:p>
        </p:txBody>
      </p:sp>
      <p:sp>
        <p:nvSpPr>
          <p:cNvPr name="TextBox 24" id="24"/>
          <p:cNvSpPr txBox="true"/>
          <p:nvPr/>
        </p:nvSpPr>
        <p:spPr>
          <a:xfrm rot="0">
            <a:off x="1028700" y="3180059"/>
            <a:ext cx="5667235" cy="493395"/>
          </a:xfrm>
          <a:prstGeom prst="rect">
            <a:avLst/>
          </a:prstGeom>
        </p:spPr>
        <p:txBody>
          <a:bodyPr anchor="t" rtlCol="false" tIns="0" lIns="0" bIns="0" rIns="0">
            <a:spAutoFit/>
          </a:bodyPr>
          <a:lstStyle/>
          <a:p>
            <a:pPr algn="l">
              <a:lnSpc>
                <a:spcPts val="3779"/>
              </a:lnSpc>
              <a:spcBef>
                <a:spcPct val="0"/>
              </a:spcBef>
            </a:pPr>
            <a:r>
              <a:rPr lang="en-US" b="true" sz="2699" spc="-107">
                <a:solidFill>
                  <a:srgbClr val="DEF0FF"/>
                </a:solidFill>
                <a:latin typeface="Telegraf Bold"/>
                <a:ea typeface="Telegraf Bold"/>
                <a:cs typeface="Telegraf Bold"/>
                <a:sym typeface="Telegraf Bold"/>
              </a:rPr>
              <a:t>Remove Noise</a:t>
            </a:r>
          </a:p>
        </p:txBody>
      </p:sp>
      <p:sp>
        <p:nvSpPr>
          <p:cNvPr name="TextBox 25" id="25"/>
          <p:cNvSpPr txBox="true"/>
          <p:nvPr/>
        </p:nvSpPr>
        <p:spPr>
          <a:xfrm rot="0">
            <a:off x="1028700" y="5337033"/>
            <a:ext cx="5667235" cy="1195070"/>
          </a:xfrm>
          <a:prstGeom prst="rect">
            <a:avLst/>
          </a:prstGeom>
        </p:spPr>
        <p:txBody>
          <a:bodyPr anchor="t" rtlCol="false" tIns="0" lIns="0" bIns="0" rIns="0">
            <a:spAutoFit/>
          </a:bodyPr>
          <a:lstStyle/>
          <a:p>
            <a:pPr algn="l">
              <a:lnSpc>
                <a:spcPts val="2379"/>
              </a:lnSpc>
              <a:spcBef>
                <a:spcPct val="0"/>
              </a:spcBef>
            </a:pPr>
            <a:r>
              <a:rPr lang="en-US" sz="1699" spc="-67">
                <a:solidFill>
                  <a:srgbClr val="DEF0FF"/>
                </a:solidFill>
                <a:latin typeface="Telegraf"/>
                <a:ea typeface="Telegraf"/>
                <a:cs typeface="Telegraf"/>
                <a:sym typeface="Telegraf"/>
              </a:rPr>
              <a:t>All tweets are converted to lowercase to maintain consistency and avoid treating words like "Hate" and "hate" as different tokens. Extra spaces are also normalized to create cleaner text inputs.</a:t>
            </a:r>
          </a:p>
        </p:txBody>
      </p:sp>
      <p:sp>
        <p:nvSpPr>
          <p:cNvPr name="TextBox 26" id="26"/>
          <p:cNvSpPr txBox="true"/>
          <p:nvPr/>
        </p:nvSpPr>
        <p:spPr>
          <a:xfrm rot="0">
            <a:off x="1028700" y="4873674"/>
            <a:ext cx="5667235" cy="493395"/>
          </a:xfrm>
          <a:prstGeom prst="rect">
            <a:avLst/>
          </a:prstGeom>
        </p:spPr>
        <p:txBody>
          <a:bodyPr anchor="t" rtlCol="false" tIns="0" lIns="0" bIns="0" rIns="0">
            <a:spAutoFit/>
          </a:bodyPr>
          <a:lstStyle/>
          <a:p>
            <a:pPr algn="l">
              <a:lnSpc>
                <a:spcPts val="3779"/>
              </a:lnSpc>
              <a:spcBef>
                <a:spcPct val="0"/>
              </a:spcBef>
            </a:pPr>
            <a:r>
              <a:rPr lang="en-US" b="true" sz="2699" spc="-107">
                <a:solidFill>
                  <a:srgbClr val="DEF0FF"/>
                </a:solidFill>
                <a:latin typeface="Telegraf Bold"/>
                <a:ea typeface="Telegraf Bold"/>
                <a:cs typeface="Telegraf Bold"/>
                <a:sym typeface="Telegraf Bold"/>
              </a:rPr>
              <a:t>Text Normalization:</a:t>
            </a:r>
          </a:p>
        </p:txBody>
      </p:sp>
      <p:sp>
        <p:nvSpPr>
          <p:cNvPr name="TextBox 27" id="27"/>
          <p:cNvSpPr txBox="true"/>
          <p:nvPr/>
        </p:nvSpPr>
        <p:spPr>
          <a:xfrm rot="0">
            <a:off x="1028700" y="7031213"/>
            <a:ext cx="5667235" cy="1490345"/>
          </a:xfrm>
          <a:prstGeom prst="rect">
            <a:avLst/>
          </a:prstGeom>
        </p:spPr>
        <p:txBody>
          <a:bodyPr anchor="t" rtlCol="false" tIns="0" lIns="0" bIns="0" rIns="0">
            <a:spAutoFit/>
          </a:bodyPr>
          <a:lstStyle/>
          <a:p>
            <a:pPr algn="l">
              <a:lnSpc>
                <a:spcPts val="2379"/>
              </a:lnSpc>
              <a:spcBef>
                <a:spcPct val="0"/>
              </a:spcBef>
            </a:pPr>
            <a:r>
              <a:rPr lang="en-US" sz="1699" spc="-67">
                <a:solidFill>
                  <a:srgbClr val="DEF0FF"/>
                </a:solidFill>
                <a:latin typeface="Telegraf"/>
                <a:ea typeface="Telegraf"/>
                <a:cs typeface="Telegraf"/>
                <a:sym typeface="Telegraf"/>
              </a:rPr>
              <a:t>The cleaned text is then tokenized, meaning it is split into individual words and mapped to numerical indices. To ensure uniform input length for the model, sequences are padded so that shorter tweets match the required size.</a:t>
            </a:r>
          </a:p>
          <a:p>
            <a:pPr algn="l">
              <a:lnSpc>
                <a:spcPts val="2379"/>
              </a:lnSpc>
              <a:spcBef>
                <a:spcPct val="0"/>
              </a:spcBef>
            </a:pPr>
          </a:p>
        </p:txBody>
      </p:sp>
      <p:sp>
        <p:nvSpPr>
          <p:cNvPr name="TextBox 28" id="28"/>
          <p:cNvSpPr txBox="true"/>
          <p:nvPr/>
        </p:nvSpPr>
        <p:spPr>
          <a:xfrm rot="0">
            <a:off x="1028700" y="6568298"/>
            <a:ext cx="5667235" cy="493395"/>
          </a:xfrm>
          <a:prstGeom prst="rect">
            <a:avLst/>
          </a:prstGeom>
        </p:spPr>
        <p:txBody>
          <a:bodyPr anchor="t" rtlCol="false" tIns="0" lIns="0" bIns="0" rIns="0">
            <a:spAutoFit/>
          </a:bodyPr>
          <a:lstStyle/>
          <a:p>
            <a:pPr algn="l">
              <a:lnSpc>
                <a:spcPts val="3779"/>
              </a:lnSpc>
              <a:spcBef>
                <a:spcPct val="0"/>
              </a:spcBef>
            </a:pPr>
            <a:r>
              <a:rPr lang="en-US" b="true" sz="2699" spc="-107">
                <a:solidFill>
                  <a:srgbClr val="DEF0FF"/>
                </a:solidFill>
                <a:latin typeface="Telegraf Bold"/>
                <a:ea typeface="Telegraf Bold"/>
                <a:cs typeface="Telegraf Bold"/>
                <a:sym typeface="Telegraf Bold"/>
              </a:rPr>
              <a:t>Tokenization &amp; Padding:</a:t>
            </a:r>
          </a:p>
        </p:txBody>
      </p:sp>
      <p:sp>
        <p:nvSpPr>
          <p:cNvPr name="Freeform 29" id="29"/>
          <p:cNvSpPr/>
          <p:nvPr/>
        </p:nvSpPr>
        <p:spPr>
          <a:xfrm flipH="false" flipV="false" rot="0">
            <a:off x="16942281" y="1596186"/>
            <a:ext cx="634038" cy="634038"/>
          </a:xfrm>
          <a:custGeom>
            <a:avLst/>
            <a:gdLst/>
            <a:ahLst/>
            <a:cxnLst/>
            <a:rect r="r" b="b" t="t" l="l"/>
            <a:pathLst>
              <a:path h="634038" w="634038">
                <a:moveTo>
                  <a:pt x="0" y="0"/>
                </a:moveTo>
                <a:lnTo>
                  <a:pt x="634038" y="0"/>
                </a:lnTo>
                <a:lnTo>
                  <a:pt x="634038" y="634038"/>
                </a:lnTo>
                <a:lnTo>
                  <a:pt x="0" y="6340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0" id="30"/>
          <p:cNvGrpSpPr/>
          <p:nvPr/>
        </p:nvGrpSpPr>
        <p:grpSpPr>
          <a:xfrm rot="0">
            <a:off x="7242889" y="2753337"/>
            <a:ext cx="3473345" cy="6504963"/>
            <a:chOff x="0" y="0"/>
            <a:chExt cx="1824099" cy="3416217"/>
          </a:xfrm>
        </p:grpSpPr>
        <p:sp>
          <p:nvSpPr>
            <p:cNvPr name="Freeform 31" id="31"/>
            <p:cNvSpPr/>
            <p:nvPr/>
          </p:nvSpPr>
          <p:spPr>
            <a:xfrm flipH="false" flipV="false" rot="0">
              <a:off x="0" y="0"/>
              <a:ext cx="1824099" cy="3416217"/>
            </a:xfrm>
            <a:custGeom>
              <a:avLst/>
              <a:gdLst/>
              <a:ahLst/>
              <a:cxnLst/>
              <a:rect r="r" b="b" t="t" l="l"/>
              <a:pathLst>
                <a:path h="3416217" w="1824099">
                  <a:moveTo>
                    <a:pt x="1585974" y="0"/>
                  </a:moveTo>
                  <a:lnTo>
                    <a:pt x="1824099" y="238125"/>
                  </a:lnTo>
                  <a:lnTo>
                    <a:pt x="1824099" y="3178092"/>
                  </a:lnTo>
                  <a:lnTo>
                    <a:pt x="1585974" y="3416217"/>
                  </a:lnTo>
                  <a:lnTo>
                    <a:pt x="238125" y="3416217"/>
                  </a:lnTo>
                  <a:lnTo>
                    <a:pt x="0" y="3178092"/>
                  </a:lnTo>
                  <a:lnTo>
                    <a:pt x="0" y="238125"/>
                  </a:lnTo>
                  <a:lnTo>
                    <a:pt x="238125" y="0"/>
                  </a:lnTo>
                  <a:lnTo>
                    <a:pt x="1585974" y="0"/>
                  </a:lnTo>
                  <a:close/>
                </a:path>
              </a:pathLst>
            </a:custGeom>
            <a:blipFill>
              <a:blip r:embed="rId9"/>
              <a:stretch>
                <a:fillRect l="-90549" t="0" r="-90549" b="0"/>
              </a:stretch>
            </a:blipFill>
          </p:spPr>
        </p:sp>
      </p:grpSp>
      <p:grpSp>
        <p:nvGrpSpPr>
          <p:cNvPr name="Group 32" id="32"/>
          <p:cNvGrpSpPr/>
          <p:nvPr/>
        </p:nvGrpSpPr>
        <p:grpSpPr>
          <a:xfrm rot="0">
            <a:off x="11429008" y="5143500"/>
            <a:ext cx="5718497" cy="4114800"/>
            <a:chOff x="0" y="0"/>
            <a:chExt cx="3003187" cy="2160973"/>
          </a:xfrm>
        </p:grpSpPr>
        <p:sp>
          <p:nvSpPr>
            <p:cNvPr name="Freeform 33" id="33"/>
            <p:cNvSpPr/>
            <p:nvPr/>
          </p:nvSpPr>
          <p:spPr>
            <a:xfrm flipH="false" flipV="false" rot="0">
              <a:off x="0" y="0"/>
              <a:ext cx="3003187" cy="2160973"/>
            </a:xfrm>
            <a:custGeom>
              <a:avLst/>
              <a:gdLst/>
              <a:ahLst/>
              <a:cxnLst/>
              <a:rect r="r" b="b" t="t" l="l"/>
              <a:pathLst>
                <a:path h="2160973" w="3003187">
                  <a:moveTo>
                    <a:pt x="2765062" y="0"/>
                  </a:moveTo>
                  <a:lnTo>
                    <a:pt x="3003187" y="238125"/>
                  </a:lnTo>
                  <a:lnTo>
                    <a:pt x="3003187" y="1922848"/>
                  </a:lnTo>
                  <a:lnTo>
                    <a:pt x="2765062" y="2160973"/>
                  </a:lnTo>
                  <a:lnTo>
                    <a:pt x="238125" y="2160973"/>
                  </a:lnTo>
                  <a:lnTo>
                    <a:pt x="0" y="1922848"/>
                  </a:lnTo>
                  <a:lnTo>
                    <a:pt x="0" y="238125"/>
                  </a:lnTo>
                  <a:lnTo>
                    <a:pt x="238125" y="0"/>
                  </a:lnTo>
                  <a:lnTo>
                    <a:pt x="2765062" y="0"/>
                  </a:lnTo>
                  <a:close/>
                </a:path>
              </a:pathLst>
            </a:custGeom>
            <a:blipFill>
              <a:blip r:embed="rId10"/>
              <a:stretch>
                <a:fillRect l="-13960" t="0" r="-1396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612294" y="1453697"/>
            <a:ext cx="10886017" cy="1259163"/>
          </a:xfrm>
          <a:prstGeom prst="rect">
            <a:avLst/>
          </a:prstGeom>
        </p:spPr>
        <p:txBody>
          <a:bodyPr anchor="t" rtlCol="false" tIns="0" lIns="0" bIns="0" rIns="0">
            <a:spAutoFit/>
          </a:bodyPr>
          <a:lstStyle/>
          <a:p>
            <a:pPr algn="l">
              <a:lnSpc>
                <a:spcPts val="4713"/>
              </a:lnSpc>
            </a:pPr>
            <a:r>
              <a:rPr lang="en-US" sz="5611">
                <a:solidFill>
                  <a:srgbClr val="DEF0FF"/>
                </a:solidFill>
                <a:latin typeface="RQND Pro UltraWide"/>
                <a:ea typeface="RQND Pro UltraWide"/>
                <a:cs typeface="RQND Pro UltraWide"/>
                <a:sym typeface="RQND Pro UltraWide"/>
              </a:rPr>
              <a:t>Model and Evaluation Metrics</a:t>
            </a:r>
          </a:p>
        </p:txBody>
      </p:sp>
      <p:grpSp>
        <p:nvGrpSpPr>
          <p:cNvPr name="Group 15" id="15"/>
          <p:cNvGrpSpPr/>
          <p:nvPr/>
        </p:nvGrpSpPr>
        <p:grpSpPr>
          <a:xfrm rot="0">
            <a:off x="1107831" y="3055760"/>
            <a:ext cx="9270772" cy="4772828"/>
            <a:chOff x="0" y="0"/>
            <a:chExt cx="2455705" cy="1264259"/>
          </a:xfrm>
        </p:grpSpPr>
        <p:sp>
          <p:nvSpPr>
            <p:cNvPr name="Freeform 16" id="16"/>
            <p:cNvSpPr/>
            <p:nvPr/>
          </p:nvSpPr>
          <p:spPr>
            <a:xfrm flipH="false" flipV="false" rot="0">
              <a:off x="0" y="0"/>
              <a:ext cx="2455705" cy="1264259"/>
            </a:xfrm>
            <a:custGeom>
              <a:avLst/>
              <a:gdLst/>
              <a:ahLst/>
              <a:cxnLst/>
              <a:rect r="r" b="b" t="t" l="l"/>
              <a:pathLst>
                <a:path h="1264259" w="2455705">
                  <a:moveTo>
                    <a:pt x="2295685" y="0"/>
                  </a:moveTo>
                  <a:lnTo>
                    <a:pt x="160020" y="0"/>
                  </a:lnTo>
                  <a:lnTo>
                    <a:pt x="0" y="160020"/>
                  </a:lnTo>
                  <a:lnTo>
                    <a:pt x="0" y="1104239"/>
                  </a:lnTo>
                  <a:lnTo>
                    <a:pt x="160020" y="1264259"/>
                  </a:lnTo>
                  <a:lnTo>
                    <a:pt x="2295685" y="1264259"/>
                  </a:lnTo>
                  <a:lnTo>
                    <a:pt x="2455705" y="1104239"/>
                  </a:lnTo>
                  <a:lnTo>
                    <a:pt x="2455705" y="160020"/>
                  </a:lnTo>
                  <a:lnTo>
                    <a:pt x="2295685" y="0"/>
                  </a:lnTo>
                  <a:close/>
                </a:path>
              </a:pathLst>
            </a:custGeom>
            <a:solidFill>
              <a:srgbClr val="000000">
                <a:alpha val="0"/>
              </a:srgbClr>
            </a:solidFill>
            <a:ln w="9525" cap="sq">
              <a:solidFill>
                <a:srgbClr val="3B4C7D"/>
              </a:solidFill>
              <a:prstDash val="solid"/>
              <a:miter/>
            </a:ln>
          </p:spPr>
        </p:sp>
        <p:sp>
          <p:nvSpPr>
            <p:cNvPr name="TextBox 17" id="17"/>
            <p:cNvSpPr txBox="true"/>
            <p:nvPr/>
          </p:nvSpPr>
          <p:spPr>
            <a:xfrm>
              <a:off x="63500" y="6350"/>
              <a:ext cx="2328705" cy="1194409"/>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1844047" y="3562048"/>
            <a:ext cx="7846558" cy="309753"/>
          </a:xfrm>
          <a:prstGeom prst="rect">
            <a:avLst/>
          </a:prstGeom>
        </p:spPr>
        <p:txBody>
          <a:bodyPr anchor="t" rtlCol="false" tIns="0" lIns="0" bIns="0" rIns="0">
            <a:spAutoFit/>
          </a:bodyPr>
          <a:lstStyle/>
          <a:p>
            <a:pPr algn="l">
              <a:lnSpc>
                <a:spcPts val="2016"/>
              </a:lnSpc>
            </a:pPr>
            <a:r>
              <a:rPr lang="en-US" sz="2400" spc="72">
                <a:solidFill>
                  <a:srgbClr val="DEF0FF"/>
                </a:solidFill>
                <a:latin typeface="Telegraf"/>
                <a:ea typeface="Telegraf"/>
                <a:cs typeface="Telegraf"/>
                <a:sym typeface="Telegraf"/>
              </a:rPr>
              <a:t>LSTM+CNN 64, dropout=0.3, recurrent_dropout=0.3)</a:t>
            </a:r>
          </a:p>
        </p:txBody>
      </p:sp>
      <p:sp>
        <p:nvSpPr>
          <p:cNvPr name="TextBox 19" id="19"/>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20" id="20"/>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21" id="21"/>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22" id="22"/>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23" id="23"/>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
        <p:nvSpPr>
          <p:cNvPr name="TextBox 24" id="24"/>
          <p:cNvSpPr txBox="true"/>
          <p:nvPr/>
        </p:nvSpPr>
        <p:spPr>
          <a:xfrm rot="0">
            <a:off x="2142674" y="5083926"/>
            <a:ext cx="6288469" cy="2352363"/>
          </a:xfrm>
          <a:prstGeom prst="rect">
            <a:avLst/>
          </a:prstGeom>
        </p:spPr>
        <p:txBody>
          <a:bodyPr anchor="t" rtlCol="false" tIns="0" lIns="0" bIns="0" rIns="0">
            <a:spAutoFit/>
          </a:bodyPr>
          <a:lstStyle/>
          <a:p>
            <a:pPr algn="l" marL="407465" indent="-203732" lvl="1">
              <a:lnSpc>
                <a:spcPts val="2642"/>
              </a:lnSpc>
              <a:buFont typeface="Arial"/>
              <a:buChar char="•"/>
            </a:pPr>
            <a:r>
              <a:rPr lang="en-US" sz="1887" spc="-75">
                <a:solidFill>
                  <a:srgbClr val="DEF0FF"/>
                </a:solidFill>
                <a:latin typeface="Telegraf"/>
                <a:ea typeface="Telegraf"/>
                <a:cs typeface="Telegraf"/>
                <a:sym typeface="Telegraf"/>
              </a:rPr>
              <a:t>Embedding( vocab_size, 200 ) – word vectors</a:t>
            </a:r>
          </a:p>
          <a:p>
            <a:pPr algn="l" marL="407465" indent="-203732" lvl="1">
              <a:lnSpc>
                <a:spcPts val="2642"/>
              </a:lnSpc>
              <a:buFont typeface="Arial"/>
              <a:buChar char="•"/>
            </a:pPr>
            <a:r>
              <a:rPr lang="en-US" sz="1887" spc="-75">
                <a:solidFill>
                  <a:srgbClr val="DEF0FF"/>
                </a:solidFill>
                <a:latin typeface="Telegraf"/>
                <a:ea typeface="Telegraf"/>
                <a:cs typeface="Telegraf"/>
                <a:sym typeface="Telegraf"/>
              </a:rPr>
              <a:t>Dropout(0.5) Dense(128, relu) Output: Dense(3, softmax) </a:t>
            </a:r>
          </a:p>
          <a:p>
            <a:pPr algn="l" marL="407465" indent="-203732" lvl="1">
              <a:lnSpc>
                <a:spcPts val="2642"/>
              </a:lnSpc>
              <a:buFont typeface="Arial"/>
              <a:buChar char="•"/>
            </a:pPr>
            <a:r>
              <a:rPr lang="en-US" sz="1887" spc="-75">
                <a:solidFill>
                  <a:srgbClr val="DEF0FF"/>
                </a:solidFill>
                <a:latin typeface="Telegraf"/>
                <a:ea typeface="Telegraf"/>
                <a:cs typeface="Telegraf"/>
                <a:sym typeface="Telegraf"/>
              </a:rPr>
              <a:t>Optimizer: Adam</a:t>
            </a:r>
          </a:p>
          <a:p>
            <a:pPr algn="l" marL="407465" indent="-203732" lvl="1">
              <a:lnSpc>
                <a:spcPts val="2642"/>
              </a:lnSpc>
              <a:buFont typeface="Arial"/>
              <a:buChar char="•"/>
            </a:pPr>
            <a:r>
              <a:rPr lang="en-US" sz="1887" spc="-75">
                <a:solidFill>
                  <a:srgbClr val="DEF0FF"/>
                </a:solidFill>
                <a:latin typeface="Telegraf"/>
                <a:ea typeface="Telegraf"/>
                <a:cs typeface="Telegraf"/>
                <a:sym typeface="Telegraf"/>
              </a:rPr>
              <a:t>Loss: Categorical Crossentropy</a:t>
            </a:r>
          </a:p>
          <a:p>
            <a:pPr algn="l" marL="407465" indent="-203732" lvl="1">
              <a:lnSpc>
                <a:spcPts val="2642"/>
              </a:lnSpc>
              <a:buFont typeface="Arial"/>
              <a:buChar char="•"/>
            </a:pPr>
            <a:r>
              <a:rPr lang="en-US" sz="1887" spc="-75">
                <a:solidFill>
                  <a:srgbClr val="DEF0FF"/>
                </a:solidFill>
                <a:latin typeface="Telegraf"/>
                <a:ea typeface="Telegraf"/>
                <a:cs typeface="Telegraf"/>
                <a:sym typeface="Telegraf"/>
              </a:rPr>
              <a:t>Metrics: Accuracy, F1, Precision, Recall</a:t>
            </a:r>
          </a:p>
          <a:p>
            <a:pPr algn="l" marL="407465" indent="-203732" lvl="1">
              <a:lnSpc>
                <a:spcPts val="2642"/>
              </a:lnSpc>
              <a:buFont typeface="Arial"/>
              <a:buChar char="•"/>
            </a:pPr>
            <a:r>
              <a:rPr lang="en-US" sz="1887" spc="-75">
                <a:solidFill>
                  <a:srgbClr val="DEF0FF"/>
                </a:solidFill>
                <a:latin typeface="Telegraf"/>
                <a:ea typeface="Telegraf"/>
                <a:cs typeface="Telegraf"/>
                <a:sym typeface="Telegraf"/>
              </a:rPr>
              <a:t>Batch size: 64, Epochs: 10</a:t>
            </a:r>
          </a:p>
          <a:p>
            <a:pPr algn="l">
              <a:lnSpc>
                <a:spcPts val="2642"/>
              </a:lnSpc>
              <a:spcBef>
                <a:spcPct val="0"/>
              </a:spcBef>
            </a:pPr>
          </a:p>
        </p:txBody>
      </p:sp>
      <p:sp>
        <p:nvSpPr>
          <p:cNvPr name="Freeform 25" id="25"/>
          <p:cNvSpPr/>
          <p:nvPr/>
        </p:nvSpPr>
        <p:spPr>
          <a:xfrm flipH="false" flipV="false" rot="0">
            <a:off x="16625262" y="8624262"/>
            <a:ext cx="634038" cy="634038"/>
          </a:xfrm>
          <a:custGeom>
            <a:avLst/>
            <a:gdLst/>
            <a:ahLst/>
            <a:cxnLst/>
            <a:rect r="r" b="b" t="t" l="l"/>
            <a:pathLst>
              <a:path h="634038" w="634038">
                <a:moveTo>
                  <a:pt x="0" y="0"/>
                </a:moveTo>
                <a:lnTo>
                  <a:pt x="634038" y="0"/>
                </a:lnTo>
                <a:lnTo>
                  <a:pt x="634038" y="634038"/>
                </a:lnTo>
                <a:lnTo>
                  <a:pt x="0" y="6340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1844047" y="4213603"/>
            <a:ext cx="6288469" cy="594098"/>
          </a:xfrm>
          <a:prstGeom prst="rect">
            <a:avLst/>
          </a:prstGeom>
        </p:spPr>
        <p:txBody>
          <a:bodyPr anchor="t" rtlCol="false" tIns="0" lIns="0" bIns="0" rIns="0">
            <a:spAutoFit/>
          </a:bodyPr>
          <a:lstStyle/>
          <a:p>
            <a:pPr algn="l">
              <a:lnSpc>
                <a:spcPts val="4529"/>
              </a:lnSpc>
              <a:spcBef>
                <a:spcPct val="0"/>
              </a:spcBef>
            </a:pPr>
            <a:r>
              <a:rPr lang="en-US" sz="3235" spc="-129">
                <a:solidFill>
                  <a:srgbClr val="DEF0FF"/>
                </a:solidFill>
                <a:latin typeface="Telegraf"/>
                <a:ea typeface="Telegraf"/>
                <a:cs typeface="Telegraf"/>
                <a:sym typeface="Telegraf"/>
              </a:rPr>
              <a:t>Total Parameters:  38,27,347</a:t>
            </a:r>
          </a:p>
        </p:txBody>
      </p:sp>
      <p:grpSp>
        <p:nvGrpSpPr>
          <p:cNvPr name="Group 27" id="27"/>
          <p:cNvGrpSpPr/>
          <p:nvPr/>
        </p:nvGrpSpPr>
        <p:grpSpPr>
          <a:xfrm rot="0">
            <a:off x="13822312" y="2712860"/>
            <a:ext cx="3473345" cy="4714531"/>
            <a:chOff x="0" y="0"/>
            <a:chExt cx="1824099" cy="2475934"/>
          </a:xfrm>
        </p:grpSpPr>
        <p:sp>
          <p:nvSpPr>
            <p:cNvPr name="Freeform 28" id="28"/>
            <p:cNvSpPr/>
            <p:nvPr/>
          </p:nvSpPr>
          <p:spPr>
            <a:xfrm flipH="false" flipV="false" rot="0">
              <a:off x="0" y="0"/>
              <a:ext cx="1824099" cy="2475934"/>
            </a:xfrm>
            <a:custGeom>
              <a:avLst/>
              <a:gdLst/>
              <a:ahLst/>
              <a:cxnLst/>
              <a:rect r="r" b="b" t="t" l="l"/>
              <a:pathLst>
                <a:path h="2475934" w="1824099">
                  <a:moveTo>
                    <a:pt x="1585974" y="0"/>
                  </a:moveTo>
                  <a:lnTo>
                    <a:pt x="1824099" y="238125"/>
                  </a:lnTo>
                  <a:lnTo>
                    <a:pt x="1824099" y="2237809"/>
                  </a:lnTo>
                  <a:lnTo>
                    <a:pt x="1585974" y="2475934"/>
                  </a:lnTo>
                  <a:lnTo>
                    <a:pt x="238125" y="2475934"/>
                  </a:lnTo>
                  <a:lnTo>
                    <a:pt x="0" y="2237809"/>
                  </a:lnTo>
                  <a:lnTo>
                    <a:pt x="0" y="238125"/>
                  </a:lnTo>
                  <a:lnTo>
                    <a:pt x="238125" y="0"/>
                  </a:lnTo>
                  <a:lnTo>
                    <a:pt x="1585974" y="0"/>
                  </a:lnTo>
                  <a:close/>
                </a:path>
              </a:pathLst>
            </a:custGeom>
            <a:blipFill>
              <a:blip r:embed="rId9"/>
              <a:stretch>
                <a:fillRect l="-63112" t="0" r="-63112"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028700" y="611864"/>
            <a:ext cx="2704510" cy="416836"/>
            <a:chOff x="0" y="0"/>
            <a:chExt cx="712299" cy="109784"/>
          </a:xfrm>
        </p:grpSpPr>
        <p:sp>
          <p:nvSpPr>
            <p:cNvPr name="Freeform 4" id="4"/>
            <p:cNvSpPr/>
            <p:nvPr/>
          </p:nvSpPr>
          <p:spPr>
            <a:xfrm flipH="false" flipV="false" rot="0">
              <a:off x="0" y="0"/>
              <a:ext cx="712299" cy="109784"/>
            </a:xfrm>
            <a:custGeom>
              <a:avLst/>
              <a:gdLst/>
              <a:ahLst/>
              <a:cxnLst/>
              <a:rect r="r" b="b" t="t" l="l"/>
              <a:pathLst>
                <a:path h="109784" w="712299">
                  <a:moveTo>
                    <a:pt x="54892" y="0"/>
                  </a:moveTo>
                  <a:lnTo>
                    <a:pt x="657407" y="0"/>
                  </a:lnTo>
                  <a:cubicBezTo>
                    <a:pt x="671965" y="0"/>
                    <a:pt x="685927" y="5783"/>
                    <a:pt x="696221" y="16077"/>
                  </a:cubicBezTo>
                  <a:cubicBezTo>
                    <a:pt x="706516" y="26372"/>
                    <a:pt x="712299" y="40334"/>
                    <a:pt x="712299" y="54892"/>
                  </a:cubicBezTo>
                  <a:lnTo>
                    <a:pt x="712299" y="54892"/>
                  </a:lnTo>
                  <a:cubicBezTo>
                    <a:pt x="712299" y="85208"/>
                    <a:pt x="687723" y="109784"/>
                    <a:pt x="657407"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5" id="5"/>
            <p:cNvSpPr txBox="true"/>
            <p:nvPr/>
          </p:nvSpPr>
          <p:spPr>
            <a:xfrm>
              <a:off x="0" y="-38100"/>
              <a:ext cx="712299" cy="14788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3495" y="720860"/>
            <a:ext cx="181129" cy="198844"/>
          </a:xfrm>
          <a:custGeom>
            <a:avLst/>
            <a:gdLst/>
            <a:ahLst/>
            <a:cxnLst/>
            <a:rect r="r" b="b" t="t" l="l"/>
            <a:pathLst>
              <a:path h="198844" w="181129">
                <a:moveTo>
                  <a:pt x="0" y="0"/>
                </a:moveTo>
                <a:lnTo>
                  <a:pt x="181129" y="0"/>
                </a:lnTo>
                <a:lnTo>
                  <a:pt x="181129" y="198844"/>
                </a:lnTo>
                <a:lnTo>
                  <a:pt x="0" y="198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58984" y="611864"/>
            <a:ext cx="1179483" cy="416836"/>
            <a:chOff x="0" y="0"/>
            <a:chExt cx="310646" cy="109784"/>
          </a:xfrm>
        </p:grpSpPr>
        <p:sp>
          <p:nvSpPr>
            <p:cNvPr name="Freeform 8" id="8"/>
            <p:cNvSpPr/>
            <p:nvPr/>
          </p:nvSpPr>
          <p:spPr>
            <a:xfrm flipH="false" flipV="false" rot="0">
              <a:off x="0" y="0"/>
              <a:ext cx="310646" cy="109784"/>
            </a:xfrm>
            <a:custGeom>
              <a:avLst/>
              <a:gdLst/>
              <a:ahLst/>
              <a:cxnLst/>
              <a:rect r="r" b="b" t="t" l="l"/>
              <a:pathLst>
                <a:path h="109784" w="310646">
                  <a:moveTo>
                    <a:pt x="54892" y="0"/>
                  </a:moveTo>
                  <a:lnTo>
                    <a:pt x="255754" y="0"/>
                  </a:lnTo>
                  <a:cubicBezTo>
                    <a:pt x="286070" y="0"/>
                    <a:pt x="310646" y="24576"/>
                    <a:pt x="310646" y="54892"/>
                  </a:cubicBezTo>
                  <a:lnTo>
                    <a:pt x="310646" y="54892"/>
                  </a:lnTo>
                  <a:cubicBezTo>
                    <a:pt x="310646" y="69450"/>
                    <a:pt x="304862" y="83412"/>
                    <a:pt x="294568" y="93706"/>
                  </a:cubicBezTo>
                  <a:cubicBezTo>
                    <a:pt x="284274" y="104001"/>
                    <a:pt x="270312" y="109784"/>
                    <a:pt x="255754" y="109784"/>
                  </a:cubicBezTo>
                  <a:lnTo>
                    <a:pt x="54892" y="109784"/>
                  </a:lnTo>
                  <a:cubicBezTo>
                    <a:pt x="40334" y="109784"/>
                    <a:pt x="26372" y="104001"/>
                    <a:pt x="16077" y="93706"/>
                  </a:cubicBezTo>
                  <a:cubicBezTo>
                    <a:pt x="5783" y="83412"/>
                    <a:pt x="0" y="69450"/>
                    <a:pt x="0" y="54892"/>
                  </a:cubicBezTo>
                  <a:lnTo>
                    <a:pt x="0" y="54892"/>
                  </a:lnTo>
                  <a:cubicBezTo>
                    <a:pt x="0" y="40334"/>
                    <a:pt x="5783" y="26372"/>
                    <a:pt x="16077" y="16077"/>
                  </a:cubicBezTo>
                  <a:cubicBezTo>
                    <a:pt x="26372" y="5783"/>
                    <a:pt x="40334" y="0"/>
                    <a:pt x="54892" y="0"/>
                  </a:cubicBezTo>
                  <a:close/>
                </a:path>
              </a:pathLst>
            </a:custGeom>
            <a:solidFill>
              <a:srgbClr val="000000">
                <a:alpha val="0"/>
              </a:srgbClr>
            </a:solidFill>
            <a:ln w="9525" cap="rnd">
              <a:solidFill>
                <a:srgbClr val="3B4C7D"/>
              </a:solidFill>
              <a:prstDash val="solid"/>
              <a:round/>
            </a:ln>
          </p:spPr>
        </p:sp>
        <p:sp>
          <p:nvSpPr>
            <p:cNvPr name="TextBox 9" id="9"/>
            <p:cNvSpPr txBox="true"/>
            <p:nvPr/>
          </p:nvSpPr>
          <p:spPr>
            <a:xfrm>
              <a:off x="0" y="-38100"/>
              <a:ext cx="310646" cy="147884"/>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842464" y="611864"/>
            <a:ext cx="416836" cy="4168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3B4C7D"/>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false" flipV="false" rot="0">
            <a:off x="16954260" y="755908"/>
            <a:ext cx="193244" cy="128749"/>
          </a:xfrm>
          <a:custGeom>
            <a:avLst/>
            <a:gdLst/>
            <a:ahLst/>
            <a:cxnLst/>
            <a:rect r="r" b="b" t="t" l="l"/>
            <a:pathLst>
              <a:path h="128749" w="193244">
                <a:moveTo>
                  <a:pt x="0" y="0"/>
                </a:moveTo>
                <a:lnTo>
                  <a:pt x="193244" y="0"/>
                </a:lnTo>
                <a:lnTo>
                  <a:pt x="193244" y="128749"/>
                </a:lnTo>
                <a:lnTo>
                  <a:pt x="0" y="128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0783448" y="1789078"/>
            <a:ext cx="7443974" cy="6708845"/>
            <a:chOff x="0" y="0"/>
            <a:chExt cx="2658112" cy="2395611"/>
          </a:xfrm>
        </p:grpSpPr>
        <p:sp>
          <p:nvSpPr>
            <p:cNvPr name="Freeform 15" id="15"/>
            <p:cNvSpPr/>
            <p:nvPr/>
          </p:nvSpPr>
          <p:spPr>
            <a:xfrm flipH="false" flipV="false" rot="0">
              <a:off x="0" y="0"/>
              <a:ext cx="2658112" cy="2395611"/>
            </a:xfrm>
            <a:custGeom>
              <a:avLst/>
              <a:gdLst/>
              <a:ahLst/>
              <a:cxnLst/>
              <a:rect r="r" b="b" t="t" l="l"/>
              <a:pathLst>
                <a:path h="2395611" w="2658112">
                  <a:moveTo>
                    <a:pt x="2498092" y="0"/>
                  </a:moveTo>
                  <a:lnTo>
                    <a:pt x="160020" y="0"/>
                  </a:lnTo>
                  <a:lnTo>
                    <a:pt x="0" y="160020"/>
                  </a:lnTo>
                  <a:lnTo>
                    <a:pt x="0" y="2235591"/>
                  </a:lnTo>
                  <a:lnTo>
                    <a:pt x="160020" y="2395611"/>
                  </a:lnTo>
                  <a:lnTo>
                    <a:pt x="2498092" y="2395611"/>
                  </a:lnTo>
                  <a:lnTo>
                    <a:pt x="2658112" y="2235591"/>
                  </a:lnTo>
                  <a:lnTo>
                    <a:pt x="2658112" y="160020"/>
                  </a:lnTo>
                  <a:lnTo>
                    <a:pt x="2498092" y="0"/>
                  </a:lnTo>
                  <a:close/>
                </a:path>
              </a:pathLst>
            </a:custGeom>
            <a:solidFill>
              <a:srgbClr val="000000">
                <a:alpha val="0"/>
              </a:srgbClr>
            </a:solidFill>
            <a:ln w="9525" cap="sq">
              <a:solidFill>
                <a:srgbClr val="3B4C7D"/>
              </a:solidFill>
              <a:prstDash val="solid"/>
              <a:miter/>
            </a:ln>
          </p:spPr>
        </p:sp>
        <p:sp>
          <p:nvSpPr>
            <p:cNvPr name="TextBox 16" id="16"/>
            <p:cNvSpPr txBox="true"/>
            <p:nvPr/>
          </p:nvSpPr>
          <p:spPr>
            <a:xfrm>
              <a:off x="63500" y="6350"/>
              <a:ext cx="2531112" cy="2325761"/>
            </a:xfrm>
            <a:prstGeom prst="rect">
              <a:avLst/>
            </a:prstGeom>
          </p:spPr>
          <p:txBody>
            <a:bodyPr anchor="ctr" rtlCol="false" tIns="50800" lIns="50800" bIns="50800" rIns="50800"/>
            <a:lstStyle/>
            <a:p>
              <a:pPr algn="ctr">
                <a:lnSpc>
                  <a:spcPts val="1960"/>
                </a:lnSpc>
              </a:pPr>
            </a:p>
          </p:txBody>
        </p:sp>
      </p:grpSp>
      <p:sp>
        <p:nvSpPr>
          <p:cNvPr name="Freeform 17" id="17"/>
          <p:cNvSpPr/>
          <p:nvPr/>
        </p:nvSpPr>
        <p:spPr>
          <a:xfrm flipH="false" flipV="false" rot="0">
            <a:off x="993294" y="2549455"/>
            <a:ext cx="709266" cy="709266"/>
          </a:xfrm>
          <a:custGeom>
            <a:avLst/>
            <a:gdLst/>
            <a:ahLst/>
            <a:cxnLst/>
            <a:rect r="r" b="b" t="t" l="l"/>
            <a:pathLst>
              <a:path h="709266" w="709266">
                <a:moveTo>
                  <a:pt x="0" y="0"/>
                </a:moveTo>
                <a:lnTo>
                  <a:pt x="709266" y="0"/>
                </a:lnTo>
                <a:lnTo>
                  <a:pt x="709266" y="709266"/>
                </a:lnTo>
                <a:lnTo>
                  <a:pt x="0" y="7092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Object 18" id="18"/>
          <p:cNvGraphicFramePr/>
          <p:nvPr/>
        </p:nvGraphicFramePr>
        <p:xfrm>
          <a:off x="11345169" y="2255853"/>
          <a:ext cx="11315700" cy="4610100"/>
        </p:xfrm>
        <a:graphic>
          <a:graphicData uri="http://schemas.openxmlformats.org/presentationml/2006/ole">
            <p:oleObj imgW="13576300" imgH="6870700" r:id="rId10" progId="Excel.Sheet.12" name="Worksheet">
              <p:embed/>
              <p:pic>
                <p:nvPicPr>
                  <p:cNvPr name="" id="0"/>
                  <p:cNvPicPr/>
                  <p:nvPr/>
                </p:nvPicPr>
                <p:blipFill>
                  <a:blip r:embed="rId9"/>
                  <a:stretch>
                    <a:fillRect/>
                  </a:stretch>
                </p:blipFill>
                <p:spPr>
                  <a:xfrm>
                    <a:off x="1270000" y="1270000"/>
                    <a:ext cx="1270000" cy="1270000"/>
                  </a:xfrm>
                  <a:prstGeom prst="rect"/>
                </p:spPr>
              </p:pic>
            </p:oleObj>
          </a:graphicData>
        </a:graphic>
      </p:graphicFrame>
      <p:sp>
        <p:nvSpPr>
          <p:cNvPr name="Freeform 19" id="19"/>
          <p:cNvSpPr/>
          <p:nvPr/>
        </p:nvSpPr>
        <p:spPr>
          <a:xfrm flipH="false" flipV="false" rot="0">
            <a:off x="6181033" y="5086117"/>
            <a:ext cx="3968275" cy="3184418"/>
          </a:xfrm>
          <a:custGeom>
            <a:avLst/>
            <a:gdLst/>
            <a:ahLst/>
            <a:cxnLst/>
            <a:rect r="r" b="b" t="t" l="l"/>
            <a:pathLst>
              <a:path h="3184418" w="3968275">
                <a:moveTo>
                  <a:pt x="0" y="0"/>
                </a:moveTo>
                <a:lnTo>
                  <a:pt x="3968275" y="0"/>
                </a:lnTo>
                <a:lnTo>
                  <a:pt x="3968275" y="3184418"/>
                </a:lnTo>
                <a:lnTo>
                  <a:pt x="0" y="3184418"/>
                </a:lnTo>
                <a:lnTo>
                  <a:pt x="0" y="0"/>
                </a:lnTo>
                <a:close/>
              </a:path>
            </a:pathLst>
          </a:custGeom>
          <a:blipFill>
            <a:blip r:embed="rId11"/>
            <a:stretch>
              <a:fillRect l="0" t="0" r="0" b="0"/>
            </a:stretch>
          </a:blipFill>
        </p:spPr>
      </p:sp>
      <p:sp>
        <p:nvSpPr>
          <p:cNvPr name="TextBox 20" id="20"/>
          <p:cNvSpPr txBox="true"/>
          <p:nvPr/>
        </p:nvSpPr>
        <p:spPr>
          <a:xfrm rot="0">
            <a:off x="2318132" y="2797105"/>
            <a:ext cx="9120608" cy="1656739"/>
          </a:xfrm>
          <a:prstGeom prst="rect">
            <a:avLst/>
          </a:prstGeom>
        </p:spPr>
        <p:txBody>
          <a:bodyPr anchor="t" rtlCol="false" tIns="0" lIns="0" bIns="0" rIns="0">
            <a:spAutoFit/>
          </a:bodyPr>
          <a:lstStyle/>
          <a:p>
            <a:pPr algn="l">
              <a:lnSpc>
                <a:spcPts val="6192"/>
              </a:lnSpc>
            </a:pPr>
            <a:r>
              <a:rPr lang="en-US" sz="7371">
                <a:solidFill>
                  <a:srgbClr val="DEF0FF"/>
                </a:solidFill>
                <a:latin typeface="RQND Pro UltraWide"/>
                <a:ea typeface="RQND Pro UltraWide"/>
                <a:cs typeface="RQND Pro UltraWide"/>
                <a:sym typeface="RQND Pro UltraWide"/>
              </a:rPr>
              <a:t>OUTPUT METRICS</a:t>
            </a:r>
          </a:p>
        </p:txBody>
      </p:sp>
      <p:sp>
        <p:nvSpPr>
          <p:cNvPr name="TextBox 21" id="21"/>
          <p:cNvSpPr txBox="true"/>
          <p:nvPr/>
        </p:nvSpPr>
        <p:spPr>
          <a:xfrm rot="0">
            <a:off x="15742113" y="657054"/>
            <a:ext cx="813226"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DEF0FF"/>
                </a:solidFill>
                <a:latin typeface="Telegraf"/>
                <a:ea typeface="Telegraf"/>
                <a:cs typeface="Telegraf"/>
                <a:sym typeface="Telegraf"/>
              </a:rPr>
              <a:t>Contact</a:t>
            </a:r>
          </a:p>
        </p:txBody>
      </p:sp>
      <p:sp>
        <p:nvSpPr>
          <p:cNvPr name="TextBox 22" id="22"/>
          <p:cNvSpPr txBox="true"/>
          <p:nvPr/>
        </p:nvSpPr>
        <p:spPr>
          <a:xfrm rot="0">
            <a:off x="6878436" y="657054"/>
            <a:ext cx="751945" cy="269240"/>
          </a:xfrm>
          <a:prstGeom prst="rect">
            <a:avLst/>
          </a:prstGeom>
        </p:spPr>
        <p:txBody>
          <a:bodyPr anchor="t" rtlCol="false" tIns="0" lIns="0" bIns="0" rIns="0">
            <a:spAutoFit/>
          </a:bodyPr>
          <a:lstStyle/>
          <a:p>
            <a:pPr algn="ctr">
              <a:lnSpc>
                <a:spcPts val="1960"/>
              </a:lnSpc>
              <a:spcBef>
                <a:spcPct val="0"/>
              </a:spcBef>
            </a:pPr>
            <a:r>
              <a:rPr lang="en-US" b="true" sz="1400" spc="-56">
                <a:solidFill>
                  <a:srgbClr val="DEF0FF"/>
                </a:solidFill>
                <a:latin typeface="Telegraf Bold"/>
                <a:ea typeface="Telegraf Bold"/>
                <a:cs typeface="Telegraf Bold"/>
                <a:sym typeface="Telegraf Bold"/>
              </a:rPr>
              <a:t>Home</a:t>
            </a:r>
          </a:p>
        </p:txBody>
      </p:sp>
      <p:sp>
        <p:nvSpPr>
          <p:cNvPr name="TextBox 23" id="23"/>
          <p:cNvSpPr txBox="true"/>
          <p:nvPr/>
        </p:nvSpPr>
        <p:spPr>
          <a:xfrm rot="0">
            <a:off x="7967106" y="657054"/>
            <a:ext cx="928073"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Services</a:t>
            </a:r>
          </a:p>
        </p:txBody>
      </p:sp>
      <p:sp>
        <p:nvSpPr>
          <p:cNvPr name="TextBox 24" id="24"/>
          <p:cNvSpPr txBox="true"/>
          <p:nvPr/>
        </p:nvSpPr>
        <p:spPr>
          <a:xfrm rot="0">
            <a:off x="10486033" y="657054"/>
            <a:ext cx="923532"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About Us</a:t>
            </a:r>
          </a:p>
        </p:txBody>
      </p:sp>
      <p:sp>
        <p:nvSpPr>
          <p:cNvPr name="TextBox 25" id="25"/>
          <p:cNvSpPr txBox="true"/>
          <p:nvPr/>
        </p:nvSpPr>
        <p:spPr>
          <a:xfrm rot="0">
            <a:off x="9231904" y="657054"/>
            <a:ext cx="917404" cy="269306"/>
          </a:xfrm>
          <a:prstGeom prst="rect">
            <a:avLst/>
          </a:prstGeom>
        </p:spPr>
        <p:txBody>
          <a:bodyPr anchor="t" rtlCol="false" tIns="0" lIns="0" bIns="0" rIns="0">
            <a:spAutoFit/>
          </a:bodyPr>
          <a:lstStyle/>
          <a:p>
            <a:pPr algn="ctr">
              <a:lnSpc>
                <a:spcPts val="1960"/>
              </a:lnSpc>
              <a:spcBef>
                <a:spcPct val="0"/>
              </a:spcBef>
            </a:pPr>
            <a:r>
              <a:rPr lang="en-US" sz="1400" spc="-56">
                <a:solidFill>
                  <a:srgbClr val="3B4C7D"/>
                </a:solidFill>
                <a:latin typeface="Telegraf"/>
                <a:ea typeface="Telegraf"/>
                <a:cs typeface="Telegraf"/>
                <a:sym typeface="Telegraf"/>
              </a:rPr>
              <a:t>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DAGyOLuwzLU</dc:identifier>
  <dcterms:modified xsi:type="dcterms:W3CDTF">2011-08-01T06:04:30Z</dcterms:modified>
  <cp:revision>1</cp:revision>
  <dc:title>Blue and White Futuristic Deep Learning Presentation</dc:title>
</cp:coreProperties>
</file>